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media1.gif" ContentType="video/unknown"/>
  <Override PartName="/ppt/media/image7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40" r:id="rId3"/>
    <p:sldId id="339" r:id="rId4"/>
    <p:sldId id="394" r:id="rId5"/>
    <p:sldId id="342" r:id="rId6"/>
    <p:sldId id="341" r:id="rId7"/>
    <p:sldId id="353" r:id="rId8"/>
    <p:sldId id="356" r:id="rId9"/>
    <p:sldId id="347" r:id="rId10"/>
    <p:sldId id="354" r:id="rId11"/>
    <p:sldId id="355" r:id="rId12"/>
    <p:sldId id="357" r:id="rId13"/>
    <p:sldId id="358" r:id="rId14"/>
    <p:sldId id="362" r:id="rId15"/>
    <p:sldId id="360" r:id="rId16"/>
    <p:sldId id="361" r:id="rId17"/>
    <p:sldId id="396" r:id="rId18"/>
    <p:sldId id="365" r:id="rId19"/>
    <p:sldId id="364" r:id="rId20"/>
    <p:sldId id="346" r:id="rId21"/>
    <p:sldId id="368" r:id="rId22"/>
    <p:sldId id="369" r:id="rId23"/>
    <p:sldId id="359" r:id="rId24"/>
    <p:sldId id="345" r:id="rId25"/>
    <p:sldId id="367" r:id="rId26"/>
    <p:sldId id="370" r:id="rId27"/>
    <p:sldId id="400" r:id="rId28"/>
    <p:sldId id="371" r:id="rId29"/>
    <p:sldId id="372" r:id="rId30"/>
    <p:sldId id="349" r:id="rId31"/>
    <p:sldId id="374" r:id="rId32"/>
    <p:sldId id="376" r:id="rId33"/>
    <p:sldId id="377" r:id="rId34"/>
    <p:sldId id="379" r:id="rId35"/>
    <p:sldId id="378" r:id="rId36"/>
    <p:sldId id="380" r:id="rId37"/>
    <p:sldId id="375" r:id="rId38"/>
    <p:sldId id="373" r:id="rId39"/>
    <p:sldId id="387" r:id="rId40"/>
    <p:sldId id="383" r:id="rId41"/>
    <p:sldId id="385" r:id="rId42"/>
    <p:sldId id="386" r:id="rId43"/>
    <p:sldId id="348" r:id="rId44"/>
    <p:sldId id="381" r:id="rId45"/>
    <p:sldId id="384" r:id="rId46"/>
    <p:sldId id="388" r:id="rId47"/>
    <p:sldId id="382" r:id="rId48"/>
    <p:sldId id="390" r:id="rId49"/>
    <p:sldId id="350" r:id="rId50"/>
    <p:sldId id="389" r:id="rId51"/>
    <p:sldId id="392" r:id="rId52"/>
    <p:sldId id="393" r:id="rId53"/>
    <p:sldId id="391" r:id="rId54"/>
    <p:sldId id="401" r:id="rId55"/>
    <p:sldId id="397" r:id="rId56"/>
    <p:sldId id="351" r:id="rId57"/>
    <p:sldId id="325" r:id="rId58"/>
    <p:sldId id="323" r:id="rId59"/>
    <p:sldId id="398" r:id="rId60"/>
    <p:sldId id="326" r:id="rId61"/>
    <p:sldId id="328" r:id="rId62"/>
    <p:sldId id="329" r:id="rId63"/>
    <p:sldId id="330" r:id="rId64"/>
    <p:sldId id="331" r:id="rId65"/>
    <p:sldId id="403" r:id="rId66"/>
    <p:sldId id="404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402" r:id="rId75"/>
    <p:sldId id="405" r:id="rId76"/>
    <p:sldId id="352" r:id="rId77"/>
    <p:sldId id="363" r:id="rId78"/>
    <p:sldId id="406" r:id="rId79"/>
    <p:sldId id="407" r:id="rId80"/>
    <p:sldId id="318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5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4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3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1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0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5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3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4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0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7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2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D5BC5-5D8C-C045-905E-EF95F1564AC0}" type="datetimeFigureOut">
              <a:rPr lang="en-US" smtClean="0"/>
              <a:t>03/03/19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31BCF-01D6-AE41-8A2B-37C7F6EC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3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db101.rcsb.org/learn/guide-to-understanding-pdb-data/methods-for-determining-structur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pdbe/" TargetMode="External"/><Relationship Id="rId4" Type="http://schemas.openxmlformats.org/officeDocument/2006/relationships/hyperlink" Target="https://www.ebi.ac.uk/pdbe/emdb/" TargetMode="Externa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csb.org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olprobity.biochem.duke.edu/" TargetMode="External"/><Relationship Id="rId4" Type="http://schemas.openxmlformats.org/officeDocument/2006/relationships/hyperlink" Target="http://swift.cmbi.ru.nl/servers/html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wift.cmbi.ru.nl/gv/pdbreport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db-redo.eu" TargetMode="External"/><Relationship Id="rId3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://www.ebi.ac.uk/pdbsu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cop2.mrc-lmb.cam.ac.uk/" TargetMode="External"/><Relationship Id="rId4" Type="http://schemas.openxmlformats.org/officeDocument/2006/relationships/hyperlink" Target="http://scop.berkeley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op.mrc-lmb.cam.ac.uk/scop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upfam.org/" TargetMode="External"/><Relationship Id="rId4" Type="http://schemas.openxmlformats.org/officeDocument/2006/relationships/hyperlink" Target="http://cathdb.inf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fam.xfam.org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site.expasy.org/" TargetMode="Externa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inf.manchester.ac.uk/dbbrowser/PRINTS/" TargetMode="Externa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rosite.expasy.org/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amap.expasy.or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fam.xfam.org/" TargetMode="External"/><Relationship Id="rId4" Type="http://schemas.openxmlformats.org/officeDocument/2006/relationships/hyperlink" Target="http://www.pantherdb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interpro/" TargetMode="External"/><Relationship Id="rId4" Type="http://schemas.openxmlformats.org/officeDocument/2006/relationships/hyperlink" Target="https://www.ebi.ac.uk/interpro/abou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bi.ac.uk/pdbe/docs/sifts/index.html" TargetMode="External"/><Relationship Id="rId3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matt.cs.tufts.edu/" TargetMode="External"/><Relationship Id="rId4" Type="http://schemas.openxmlformats.org/officeDocument/2006/relationships/hyperlink" Target="http://mizuguchilab.org/fugue/" TargetMode="External"/><Relationship Id="rId5" Type="http://schemas.openxmlformats.org/officeDocument/2006/relationships/hyperlink" Target="https://ub.cbm.uam.es/software/online/mamothmult.php" TargetMode="External"/><Relationship Id="rId6" Type="http://schemas.openxmlformats.org/officeDocument/2006/relationships/hyperlink" Target="http://ekhidna.biocenter.helsinki.fi/dali_server/start" TargetMode="External"/><Relationship Id="rId7" Type="http://schemas.openxmlformats.org/officeDocument/2006/relationships/hyperlink" Target="http://mizuguchilab.org/homstrad/" TargetMode="External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cb.infotech.monash.edu.au/mustan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wissmodel.expasy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bio.dundee.ac.uk/jpred/" TargetMode="External"/><Relationship Id="rId4" Type="http://schemas.openxmlformats.org/officeDocument/2006/relationships/hyperlink" Target="https://iupred2a.elte.h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inf.cs.ucl.ac.uk/psipred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urie.utmb.edu/prosurf.html" TargetMode="External"/><Relationship Id="rId4" Type="http://schemas.openxmlformats.org/officeDocument/2006/relationships/hyperlink" Target="http://milou.science.uu.nl/services/HADDOCK2.2/haddock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bi.ac.uk/pdbe/pisa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onsurf.tau.ac.il/" TargetMode="External"/><Relationship Id="rId4" Type="http://schemas.openxmlformats.org/officeDocument/2006/relationships/hyperlink" Target="http://consurfdb.tau.ac.il/" TargetMode="External"/><Relationship Id="rId5" Type="http://schemas.openxmlformats.org/officeDocument/2006/relationships/image" Target="../media/image5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bi.ac.uk/thornton-srv/databases/profunc/" TargetMode="External"/><Relationship Id="rId3" Type="http://schemas.openxmlformats.org/officeDocument/2006/relationships/image" Target="../media/image54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inf.org.uk/saap/dap/" TargetMode="External"/><Relationship Id="rId3" Type="http://schemas.openxmlformats.org/officeDocument/2006/relationships/hyperlink" Target="https://www.ensembl.org/info/docs/tools/vep/index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4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75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proteopedia.org/wiki/index.php/Main_Page" TargetMode="External"/><Relationship Id="rId4" Type="http://schemas.openxmlformats.org/officeDocument/2006/relationships/hyperlink" Target="https://www.nature.com/articles/nbt.2419" TargetMode="External"/><Relationship Id="rId5" Type="http://schemas.openxmlformats.org/officeDocument/2006/relationships/hyperlink" Target="https://www.nature.com/articles/nature1994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007/s12033-010-9372-4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it.ly/2CBgki4" TargetMode="External"/><Relationship Id="rId3" Type="http://schemas.openxmlformats.org/officeDocument/2006/relationships/image" Target="../media/image7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mol.org/" TargetMode="External"/><Relationship Id="rId4" Type="http://schemas.openxmlformats.org/officeDocument/2006/relationships/hyperlink" Target="http://www.rasmol.org/" TargetMode="External"/><Relationship Id="rId5" Type="http://schemas.openxmlformats.org/officeDocument/2006/relationships/hyperlink" Target="http://www.rbvi.ucsf.edu/chimera/" TargetMode="External"/><Relationship Id="rId6" Type="http://schemas.openxmlformats.org/officeDocument/2006/relationships/hyperlink" Target="http://www.ks.uiuc.edu/Research/vmd" TargetMode="External"/><Relationship Id="rId7" Type="http://schemas.openxmlformats.org/officeDocument/2006/relationships/hyperlink" Target="http://3dmol.csb.pitt.edu/" TargetMode="External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mol.sourceforge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b="1" dirty="0" smtClean="0"/>
              <a:t>Structural Bioinformatics</a:t>
            </a:r>
            <a:endParaRPr lang="en-US" sz="31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9281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Alexey Morgunov</a:t>
            </a:r>
          </a:p>
          <a:p>
            <a:r>
              <a:rPr lang="en-US" sz="2400" dirty="0" smtClean="0"/>
              <a:t>Fitzwilliam College &amp; MRC-LMB, Cambridge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17" y="182514"/>
            <a:ext cx="3653715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37" y="182514"/>
            <a:ext cx="933398" cy="1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025" y="174378"/>
            <a:ext cx="874641" cy="10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1_rhodops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9144000" cy="56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68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9144000" cy="55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2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techniques for determining protein structure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X-ray crystallography</a:t>
            </a:r>
          </a:p>
          <a:p>
            <a:r>
              <a:rPr lang="en-US" sz="2400" dirty="0" smtClean="0"/>
              <a:t>Nuclear Magnetic Resonance (NMR)</a:t>
            </a:r>
          </a:p>
          <a:p>
            <a:r>
              <a:rPr lang="en-US" sz="2400" dirty="0" err="1" smtClean="0"/>
              <a:t>Cryo</a:t>
            </a:r>
            <a:r>
              <a:rPr lang="en-US" sz="2400" dirty="0" smtClean="0"/>
              <a:t>-Electron Microscopy (</a:t>
            </a:r>
            <a:r>
              <a:rPr lang="en-US" sz="2400" dirty="0" err="1" smtClean="0"/>
              <a:t>Cryo</a:t>
            </a:r>
            <a:r>
              <a:rPr lang="en-US" sz="2400" dirty="0" smtClean="0"/>
              <a:t>-EM)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https://pdb101.rcsb.org/learn/guide-to-understanding-pdb-data/methods-for-determining-</a:t>
            </a:r>
            <a:r>
              <a:rPr lang="en-US" sz="1600" dirty="0" smtClean="0">
                <a:hlinkClick r:id="rId2"/>
              </a:rPr>
              <a:t>structure</a:t>
            </a:r>
            <a:endParaRPr lang="en-US" sz="1600" dirty="0" smtClean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64825" y="3817502"/>
            <a:ext cx="8709081" cy="2952082"/>
            <a:chOff x="264825" y="3579362"/>
            <a:chExt cx="8709081" cy="2952082"/>
          </a:xfrm>
        </p:grpSpPr>
        <p:pic>
          <p:nvPicPr>
            <p:cNvPr id="5" name="Picture 4" descr="=Picture4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" y="3806969"/>
              <a:ext cx="2500637" cy="2500637"/>
            </a:xfrm>
            <a:prstGeom prst="rect">
              <a:avLst/>
            </a:prstGeom>
          </p:spPr>
        </p:pic>
        <p:pic>
          <p:nvPicPr>
            <p:cNvPr id="6" name="Picture 5" descr="mcp1nmr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252" y="3579362"/>
              <a:ext cx="3029093" cy="2952082"/>
            </a:xfrm>
            <a:prstGeom prst="rect">
              <a:avLst/>
            </a:prstGeom>
          </p:spPr>
        </p:pic>
        <p:pic>
          <p:nvPicPr>
            <p:cNvPr id="7" name="Picture 6" descr="FIG-2-The-cryo-EM-structure-of-HEV-T-1-VLP-in-complex-with-anti-HEV-antibodies-A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92" b="51881"/>
            <a:stretch/>
          </p:blipFill>
          <p:spPr>
            <a:xfrm>
              <a:off x="6078345" y="3692764"/>
              <a:ext cx="2895561" cy="272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893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1 at 16.57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/>
          <a:stretch/>
        </p:blipFill>
        <p:spPr>
          <a:xfrm>
            <a:off x="0" y="1735054"/>
            <a:ext cx="9144000" cy="463963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crystallography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020" y="1632992"/>
            <a:ext cx="317510" cy="38556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7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488994" cy="1143000"/>
          </a:xfrm>
        </p:spPr>
        <p:txBody>
          <a:bodyPr/>
          <a:lstStyle/>
          <a:p>
            <a:r>
              <a:rPr lang="en-US" dirty="0" err="1" smtClean="0"/>
              <a:t>Cryo</a:t>
            </a:r>
            <a:r>
              <a:rPr lang="en-US" dirty="0" smtClean="0"/>
              <a:t>-EM</a:t>
            </a:r>
            <a:endParaRPr lang="en-US" dirty="0"/>
          </a:p>
        </p:txBody>
      </p:sp>
      <p:pic>
        <p:nvPicPr>
          <p:cNvPr id="3" name="Picture 2" descr="single-particle-prced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0"/>
            <a:ext cx="489251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6454" y="1417638"/>
            <a:ext cx="28122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now do very high resolution</a:t>
            </a:r>
          </a:p>
          <a:p>
            <a:endParaRPr lang="en-US" dirty="0"/>
          </a:p>
          <a:p>
            <a:r>
              <a:rPr lang="en-US" dirty="0" smtClean="0"/>
              <a:t>Less sample than X-ray</a:t>
            </a:r>
          </a:p>
          <a:p>
            <a:endParaRPr lang="en-US" dirty="0" smtClean="0"/>
          </a:p>
          <a:p>
            <a:r>
              <a:rPr lang="en-US" dirty="0" smtClean="0"/>
              <a:t>No need for crystals</a:t>
            </a:r>
          </a:p>
          <a:p>
            <a:endParaRPr lang="en-US" dirty="0" smtClean="0"/>
          </a:p>
          <a:p>
            <a:r>
              <a:rPr lang="en-US" dirty="0" smtClean="0"/>
              <a:t>Much faster</a:t>
            </a:r>
          </a:p>
          <a:p>
            <a:endParaRPr lang="en-US" dirty="0"/>
          </a:p>
          <a:p>
            <a:r>
              <a:rPr lang="en-US" dirty="0" smtClean="0"/>
              <a:t>[d</a:t>
            </a:r>
            <a:r>
              <a:rPr lang="hr-HR" dirty="0" smtClean="0"/>
              <a:t>oi: 10.1016</a:t>
            </a:r>
            <a:r>
              <a:rPr lang="hr-HR" dirty="0"/>
              <a:t>/j.tibs.</a:t>
            </a:r>
            <a:r>
              <a:rPr lang="hr-HR" dirty="0" smtClean="0"/>
              <a:t>2014.10.005]</a:t>
            </a:r>
            <a:endParaRPr lang="hr-HR" dirty="0"/>
          </a:p>
          <a:p>
            <a:endParaRPr lang="en-US" dirty="0" smtClean="0"/>
          </a:p>
        </p:txBody>
      </p:sp>
      <p:pic>
        <p:nvPicPr>
          <p:cNvPr id="5" name="Picture 4" descr="Screen Shot 2016-08-01 at 20.08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7" y="4536089"/>
            <a:ext cx="3322177" cy="20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NMR</a:t>
            </a:r>
            <a:endParaRPr lang="en-US" dirty="0"/>
          </a:p>
        </p:txBody>
      </p:sp>
      <p:pic>
        <p:nvPicPr>
          <p:cNvPr id="3" name="Picture 2" descr="Screen Shot 2016-08-01 at 19.54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27474"/>
            <a:ext cx="8534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5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NMR</a:t>
            </a:r>
            <a:endParaRPr lang="en-US" dirty="0"/>
          </a:p>
        </p:txBody>
      </p:sp>
      <p:pic>
        <p:nvPicPr>
          <p:cNvPr id="3" name="Picture 2" descr="tomasz fi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0" y="1515954"/>
            <a:ext cx="3796583" cy="46535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67762" y="1995879"/>
            <a:ext cx="2732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Ensemble of solutions to distance constraints</a:t>
            </a:r>
          </a:p>
          <a:p>
            <a:endParaRPr lang="en-US" dirty="0"/>
          </a:p>
          <a:p>
            <a:r>
              <a:rPr lang="en-US" dirty="0" smtClean="0"/>
              <a:t>More rigid regions are more precisely determined</a:t>
            </a:r>
          </a:p>
          <a:p>
            <a:endParaRPr lang="en-US" dirty="0"/>
          </a:p>
          <a:p>
            <a:r>
              <a:rPr lang="en-US" dirty="0" smtClean="0"/>
              <a:t>Useful in studying protein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4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for the supervisions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the experimental pipeline or choice of technique impact the </a:t>
            </a:r>
            <a:r>
              <a:rPr lang="en-US" b="1" dirty="0" smtClean="0"/>
              <a:t>quality</a:t>
            </a:r>
            <a:r>
              <a:rPr lang="en-US" dirty="0" smtClean="0"/>
              <a:t> and </a:t>
            </a:r>
            <a:r>
              <a:rPr lang="en-US" b="1" dirty="0" smtClean="0"/>
              <a:t>validity</a:t>
            </a:r>
            <a:r>
              <a:rPr lang="en-US" dirty="0" smtClean="0"/>
              <a:t> of the structural 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38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store a structural model?</a:t>
            </a:r>
            <a:br>
              <a:rPr lang="en-US" dirty="0"/>
            </a:br>
            <a:r>
              <a:rPr lang="en-US" dirty="0"/>
              <a:t>PDB file format</a:t>
            </a:r>
          </a:p>
        </p:txBody>
      </p:sp>
      <p:pic>
        <p:nvPicPr>
          <p:cNvPr id="4" name="Content Placeholder 3" descr="insidePDBFile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2" r="-18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281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store a structural model?</a:t>
            </a:r>
            <a:br>
              <a:rPr lang="en-US" dirty="0" smtClean="0"/>
            </a:br>
            <a:r>
              <a:rPr lang="en-US" dirty="0" smtClean="0"/>
              <a:t>PDB file format</a:t>
            </a:r>
            <a:endParaRPr lang="en-US" dirty="0"/>
          </a:p>
        </p:txBody>
      </p:sp>
      <p:pic>
        <p:nvPicPr>
          <p:cNvPr id="6" name="Content Placeholder 5" descr="Screen Shot 2018-02-20 at 11.02.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40" r="-162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348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97679" y="3807100"/>
            <a:ext cx="395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beautifulproteins.blogspot.co.uk</a:t>
            </a:r>
            <a:r>
              <a:rPr lang="en-US" dirty="0"/>
              <a:t>/</a:t>
            </a:r>
          </a:p>
        </p:txBody>
      </p:sp>
      <p:pic>
        <p:nvPicPr>
          <p:cNvPr id="3" name="Picture 2" descr="1erj_propel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2" y="248889"/>
            <a:ext cx="2984456" cy="2880000"/>
          </a:xfrm>
          <a:prstGeom prst="rect">
            <a:avLst/>
          </a:prstGeom>
        </p:spPr>
      </p:pic>
      <p:pic>
        <p:nvPicPr>
          <p:cNvPr id="4" name="Picture 3" descr="1be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r="15082"/>
          <a:stretch/>
        </p:blipFill>
        <p:spPr>
          <a:xfrm>
            <a:off x="3527665" y="248889"/>
            <a:ext cx="2257705" cy="2880000"/>
          </a:xfrm>
          <a:prstGeom prst="rect">
            <a:avLst/>
          </a:prstGeom>
        </p:spPr>
      </p:pic>
      <p:pic>
        <p:nvPicPr>
          <p:cNvPr id="5" name="Picture 4" descr="1vla_Hydroperoxide_reistance_protein_osm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2" y="248889"/>
            <a:ext cx="2829600" cy="2880000"/>
          </a:xfrm>
          <a:prstGeom prst="rect">
            <a:avLst/>
          </a:prstGeom>
        </p:spPr>
      </p:pic>
      <p:pic>
        <p:nvPicPr>
          <p:cNvPr id="6" name="Picture 5" descr="DNA_gyras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2" y="3807100"/>
            <a:ext cx="2923858" cy="2880000"/>
          </a:xfrm>
          <a:prstGeom prst="rect">
            <a:avLst/>
          </a:prstGeom>
        </p:spPr>
      </p:pic>
      <p:pic>
        <p:nvPicPr>
          <p:cNvPr id="8" name="Picture 7" descr="3ec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79" y="4527100"/>
            <a:ext cx="508235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36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model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 Data Bank (PDB) - </a:t>
            </a:r>
            <a:r>
              <a:rPr lang="en-US" dirty="0">
                <a:hlinkClick r:id="rId2"/>
              </a:rPr>
              <a:t>http://www.rcsb.org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http://www.ebi.ac.uk/pdbe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Electron </a:t>
            </a:r>
            <a:r>
              <a:rPr lang="en-US" dirty="0"/>
              <a:t>Microscopy Data Bank (EMDB) - </a:t>
            </a:r>
            <a:r>
              <a:rPr lang="en-US" dirty="0">
                <a:hlinkClick r:id="rId4"/>
              </a:rPr>
              <a:t>https://www.ebi.ac.uk/pdbe/emdb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PDBe-letterhead-charcoal-RGB_20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5101042"/>
            <a:ext cx="3009900" cy="9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80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20 at 12.59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9144000" cy="467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5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20 at 13.00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44000" cy="53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24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good structural model?</a:t>
            </a:r>
          </a:p>
        </p:txBody>
      </p:sp>
      <p:pic>
        <p:nvPicPr>
          <p:cNvPr id="3" name="Picture 2" descr="Screen Shot 2016-08-01 at 16.5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2334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020" y="1383512"/>
            <a:ext cx="317510" cy="38556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25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good structural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 smtClean="0"/>
              <a:t>The </a:t>
            </a:r>
            <a:r>
              <a:rPr lang="en-US" i="1" dirty="0"/>
              <a:t>quality of published molecular models is inversely related to the impacts of the journals in which they are </a:t>
            </a:r>
            <a:r>
              <a:rPr lang="en-US" i="1" dirty="0" smtClean="0"/>
              <a:t>published. </a:t>
            </a:r>
            <a:r>
              <a:rPr lang="en-US" sz="2200" dirty="0" smtClean="0"/>
              <a:t>[</a:t>
            </a:r>
            <a:r>
              <a:rPr lang="en-US" sz="2200" dirty="0" err="1" smtClean="0"/>
              <a:t>doi</a:t>
            </a:r>
            <a:r>
              <a:rPr lang="en-US" sz="2200" dirty="0" smtClean="0"/>
              <a:t>: 10.3389/fnhum.2018.00037; </a:t>
            </a:r>
            <a:r>
              <a:rPr lang="en-US" sz="2200" dirty="0" err="1" smtClean="0"/>
              <a:t>doi</a:t>
            </a:r>
            <a:r>
              <a:rPr lang="en-US" sz="2200" dirty="0" smtClean="0"/>
              <a:t>: 10.1107/S0907444907033847]</a:t>
            </a:r>
            <a:endParaRPr lang="en-US" sz="2200" dirty="0" smtClean="0"/>
          </a:p>
          <a:p>
            <a:r>
              <a:rPr lang="en-US" dirty="0" smtClean="0"/>
              <a:t>Missing residues and atoms </a:t>
            </a:r>
            <a:r>
              <a:rPr lang="mr-IN" dirty="0" smtClean="0"/>
              <a:t>–</a:t>
            </a:r>
            <a:r>
              <a:rPr lang="en-US" dirty="0" smtClean="0"/>
              <a:t> no electron density</a:t>
            </a:r>
          </a:p>
          <a:p>
            <a:r>
              <a:rPr lang="en-US" dirty="0" smtClean="0"/>
              <a:t>Geometric and conformation validation criteria</a:t>
            </a:r>
          </a:p>
          <a:p>
            <a:pPr lvl="1"/>
            <a:r>
              <a:rPr lang="en-US" dirty="0" smtClean="0"/>
              <a:t>Bond lengths, angles and planes</a:t>
            </a:r>
          </a:p>
          <a:p>
            <a:pPr lvl="1"/>
            <a:r>
              <a:rPr lang="en-US" dirty="0" smtClean="0"/>
              <a:t>Protein backbone conformation (</a:t>
            </a:r>
            <a:r>
              <a:rPr lang="en-US" dirty="0" err="1" smtClean="0"/>
              <a:t>Ramachandran</a:t>
            </a:r>
            <a:r>
              <a:rPr lang="en-US" dirty="0" smtClean="0"/>
              <a:t> plot)</a:t>
            </a:r>
          </a:p>
          <a:p>
            <a:pPr lvl="1"/>
            <a:r>
              <a:rPr lang="en-US" dirty="0" smtClean="0"/>
              <a:t>Protein </a:t>
            </a:r>
            <a:r>
              <a:rPr lang="en-US" dirty="0" err="1" smtClean="0"/>
              <a:t>sidechain</a:t>
            </a:r>
            <a:r>
              <a:rPr lang="en-US" dirty="0" smtClean="0"/>
              <a:t> conformations (</a:t>
            </a:r>
            <a:r>
              <a:rPr lang="en-US" dirty="0" err="1" smtClean="0"/>
              <a:t>rotamers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All-atom contacts and clashes</a:t>
            </a:r>
          </a:p>
          <a:p>
            <a:pPr lvl="1"/>
            <a:r>
              <a:rPr lang="en-US" dirty="0" err="1" smtClean="0"/>
              <a:t>Underpacking</a:t>
            </a:r>
            <a:r>
              <a:rPr lang="en-US" dirty="0" smtClean="0"/>
              <a:t> (holes in core)</a:t>
            </a:r>
          </a:p>
          <a:p>
            <a:pPr marL="457200" lvl="1" indent="0">
              <a:buNone/>
            </a:pPr>
            <a:r>
              <a:rPr lang="en-US" dirty="0" smtClean="0"/>
              <a:t>Analyses available: </a:t>
            </a:r>
            <a:r>
              <a:rPr lang="en-US" dirty="0" smtClean="0">
                <a:hlinkClick r:id="rId2"/>
              </a:rPr>
              <a:t>PDBREPORTS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MolProbity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WHAT_IF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594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good structural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Global quality </a:t>
            </a:r>
            <a:r>
              <a:rPr lang="mr-IN" dirty="0" smtClean="0"/>
              <a:t>–</a:t>
            </a:r>
            <a:r>
              <a:rPr lang="en-US" dirty="0" smtClean="0"/>
              <a:t> resolution</a:t>
            </a:r>
          </a:p>
          <a:p>
            <a:pPr lvl="1"/>
            <a:r>
              <a:rPr lang="en-US" dirty="0" smtClean="0"/>
              <a:t>2.5 </a:t>
            </a:r>
            <a:r>
              <a:rPr lang="en-US" dirty="0" err="1" smtClean="0"/>
              <a:t>Å</a:t>
            </a:r>
            <a:r>
              <a:rPr lang="en-US" dirty="0" smtClean="0"/>
              <a:t> is good enough</a:t>
            </a:r>
          </a:p>
          <a:p>
            <a:r>
              <a:rPr lang="en-US" dirty="0" smtClean="0"/>
              <a:t>Global quality </a:t>
            </a:r>
            <a:r>
              <a:rPr lang="mr-IN" dirty="0" smtClean="0"/>
              <a:t>–</a:t>
            </a:r>
            <a:r>
              <a:rPr lang="en-US" dirty="0" smtClean="0"/>
              <a:t> R value</a:t>
            </a:r>
          </a:p>
          <a:p>
            <a:pPr lvl="1"/>
            <a:r>
              <a:rPr lang="en-US" dirty="0"/>
              <a:t>a measure of error between the observed intensities from the diffraction pattern and the predicted intensities that are calculated from the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a value of 0.20 or lower is considered good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always reliable</a:t>
            </a:r>
          </a:p>
          <a:p>
            <a:r>
              <a:rPr lang="en-US" dirty="0" smtClean="0"/>
              <a:t>Global quality </a:t>
            </a:r>
            <a:r>
              <a:rPr lang="mr-IN" dirty="0" smtClean="0"/>
              <a:t>–</a:t>
            </a:r>
            <a:r>
              <a:rPr lang="en-US" dirty="0" smtClean="0"/>
              <a:t> free R value</a:t>
            </a:r>
          </a:p>
          <a:p>
            <a:pPr lvl="1"/>
            <a:r>
              <a:rPr lang="en-US" dirty="0" smtClean="0"/>
              <a:t>calculated </a:t>
            </a:r>
            <a:r>
              <a:rPr lang="en-US" dirty="0"/>
              <a:t>in the same manner as the R value, but from a subset of the data set aside for the calculation of free R, and not used in the refinement of the </a:t>
            </a:r>
            <a:r>
              <a:rPr lang="en-US" dirty="0" smtClean="0"/>
              <a:t>model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ross validation </a:t>
            </a:r>
            <a:r>
              <a:rPr lang="mr-IN" dirty="0" smtClean="0"/>
              <a:t>–</a:t>
            </a:r>
            <a:r>
              <a:rPr lang="en-US" dirty="0" smtClean="0"/>
              <a:t> free of refinement bias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hould not exceed (resolution/10) by more than 0.05</a:t>
            </a:r>
          </a:p>
          <a:p>
            <a:r>
              <a:rPr lang="en-US" dirty="0" smtClean="0"/>
              <a:t>Local quality </a:t>
            </a:r>
            <a:r>
              <a:rPr lang="mr-IN" dirty="0" smtClean="0"/>
              <a:t>–</a:t>
            </a:r>
            <a:r>
              <a:rPr lang="en-US" dirty="0" smtClean="0"/>
              <a:t> temperature factor (B value)</a:t>
            </a:r>
          </a:p>
          <a:p>
            <a:pPr lvl="1"/>
            <a:r>
              <a:rPr lang="en-US" dirty="0" smtClean="0"/>
              <a:t>uncertainty </a:t>
            </a:r>
            <a:r>
              <a:rPr lang="en-US" dirty="0"/>
              <a:t>in the positions of atoms increases with disorder in the protein crystal</a:t>
            </a:r>
            <a:endParaRPr lang="en-US" dirty="0" smtClean="0"/>
          </a:p>
          <a:p>
            <a:pPr lvl="1"/>
            <a:r>
              <a:rPr lang="en-US" dirty="0"/>
              <a:t>high temperature factor reflects a low empirical electron density for the </a:t>
            </a:r>
            <a:r>
              <a:rPr lang="en-US" dirty="0" smtClean="0"/>
              <a:t>atom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value </a:t>
            </a:r>
            <a:r>
              <a:rPr lang="en-US" dirty="0"/>
              <a:t>of less than 30 Å</a:t>
            </a:r>
            <a:r>
              <a:rPr lang="en-US" baseline="30000" dirty="0"/>
              <a:t>2</a:t>
            </a:r>
            <a:r>
              <a:rPr lang="en-US" dirty="0"/>
              <a:t> signifies confidence in </a:t>
            </a:r>
            <a:r>
              <a:rPr lang="en-US" dirty="0" smtClean="0"/>
              <a:t>the position of a residue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1571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ZUE_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1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2ZUE </a:t>
            </a:r>
            <a:r>
              <a:rPr lang="en-US" dirty="0" err="1" smtClean="0"/>
              <a:t>coloured</a:t>
            </a:r>
            <a:r>
              <a:rPr lang="en-US" dirty="0" smtClean="0"/>
              <a:t> by B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08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27452" cy="1143000"/>
          </a:xfrm>
        </p:spPr>
        <p:txBody>
          <a:bodyPr/>
          <a:lstStyle/>
          <a:p>
            <a:r>
              <a:rPr lang="en-US" dirty="0" smtClean="0"/>
              <a:t>PDB-REDO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27452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Optimised</a:t>
            </a:r>
            <a:r>
              <a:rPr lang="en-US" dirty="0" smtClean="0"/>
              <a:t> structures</a:t>
            </a:r>
          </a:p>
          <a:p>
            <a:r>
              <a:rPr lang="en-US" dirty="0" smtClean="0"/>
              <a:t>Refinement, rebuilding and validation</a:t>
            </a:r>
            <a:endParaRPr lang="en-US" dirty="0"/>
          </a:p>
          <a:p>
            <a:r>
              <a:rPr lang="en-US" dirty="0" smtClean="0"/>
              <a:t>Typically, these are better quality structures and should be used instead of originals!</a:t>
            </a:r>
          </a:p>
          <a:p>
            <a:r>
              <a:rPr lang="en-US" dirty="0" smtClean="0"/>
              <a:t>The method introduces consistency </a:t>
            </a:r>
            <a:r>
              <a:rPr lang="mr-IN" dirty="0" smtClean="0"/>
              <a:t>–</a:t>
            </a:r>
            <a:r>
              <a:rPr lang="en-US" dirty="0" smtClean="0"/>
              <a:t> better for large scale analyses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https://pdb-redo.eu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btr590f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52" y="0"/>
            <a:ext cx="3359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2-20 at 14.0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461" y="2222684"/>
            <a:ext cx="5203079" cy="46353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What can we learn from the structural model? </a:t>
            </a:r>
            <a:r>
              <a:rPr lang="en-US" sz="3200" dirty="0" smtClean="0"/>
              <a:t>Atlases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PDBsum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http://www.ebi.ac.uk/pdbsum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84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20 at 13.15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892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9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of 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A superficial introduction to a large and diverse </a:t>
            </a:r>
            <a:r>
              <a:rPr lang="en-US" sz="2600" dirty="0" smtClean="0"/>
              <a:t>field of structural bioinformatics</a:t>
            </a:r>
            <a:endParaRPr lang="en-US" sz="2600" dirty="0" smtClean="0"/>
          </a:p>
          <a:p>
            <a:r>
              <a:rPr lang="en-US" sz="2600" dirty="0" smtClean="0"/>
              <a:t>Describing the landscape of resources available</a:t>
            </a:r>
          </a:p>
          <a:p>
            <a:r>
              <a:rPr lang="en-US" sz="2600" dirty="0" smtClean="0"/>
              <a:t>Focus on what knowledge can be gained by </a:t>
            </a:r>
            <a:r>
              <a:rPr lang="en-US" sz="2600" dirty="0" err="1" smtClean="0"/>
              <a:t>analysing</a:t>
            </a:r>
            <a:r>
              <a:rPr lang="en-US" sz="2600" dirty="0" smtClean="0"/>
              <a:t> protein structures</a:t>
            </a:r>
          </a:p>
          <a:p>
            <a:r>
              <a:rPr lang="en-US" sz="2600" dirty="0" smtClean="0"/>
              <a:t>Introducing some </a:t>
            </a:r>
            <a:r>
              <a:rPr lang="en-US" sz="2600" dirty="0" smtClean="0"/>
              <a:t>current directions </a:t>
            </a:r>
            <a:r>
              <a:rPr lang="en-US" sz="2600" dirty="0" smtClean="0"/>
              <a:t>and </a:t>
            </a:r>
            <a:r>
              <a:rPr lang="en-US" sz="2600" dirty="0" smtClean="0"/>
              <a:t>applications</a:t>
            </a:r>
          </a:p>
          <a:p>
            <a:pPr lvl="1"/>
            <a:r>
              <a:rPr lang="en-US" sz="2200" dirty="0" smtClean="0"/>
              <a:t>Coevolution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94269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can we learn from the structural model</a:t>
            </a:r>
            <a:r>
              <a:rPr lang="en-US" sz="3200" dirty="0" smtClean="0"/>
              <a:t>?</a:t>
            </a:r>
            <a:br>
              <a:rPr lang="en-US" sz="3200" dirty="0" smtClean="0"/>
            </a:br>
            <a:r>
              <a:rPr lang="en-US" sz="3200" dirty="0" smtClean="0"/>
              <a:t>Classification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Structural Classification of Proteins (SCOP)</a:t>
            </a:r>
          </a:p>
          <a:p>
            <a:pPr lvl="1"/>
            <a:r>
              <a:rPr lang="en-US" dirty="0" smtClean="0"/>
              <a:t>Original </a:t>
            </a:r>
            <a:r>
              <a:rPr lang="en-US" dirty="0"/>
              <a:t>(unmaintained): </a:t>
            </a:r>
            <a:r>
              <a:rPr lang="en-US" dirty="0">
                <a:hlinkClick r:id="rId2"/>
              </a:rPr>
              <a:t>http://scop.mrc-lmb.cam.ac.uk/</a:t>
            </a:r>
            <a:r>
              <a:rPr lang="en-US" dirty="0" smtClean="0">
                <a:hlinkClick r:id="rId2"/>
              </a:rPr>
              <a:t>scop</a:t>
            </a:r>
            <a:endParaRPr lang="en-US" dirty="0" smtClean="0"/>
          </a:p>
          <a:p>
            <a:pPr lvl="1"/>
            <a:r>
              <a:rPr lang="en-US" dirty="0" smtClean="0"/>
              <a:t>SCOP2 (</a:t>
            </a:r>
            <a:r>
              <a:rPr lang="en-US" dirty="0"/>
              <a:t>in development): </a:t>
            </a:r>
            <a:r>
              <a:rPr lang="en-US" dirty="0">
                <a:hlinkClick r:id="rId3"/>
              </a:rPr>
              <a:t>http://scop2.mrc-lmb.cam.ac.uk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pPr lvl="1"/>
            <a:r>
              <a:rPr lang="en-US" dirty="0" err="1" smtClean="0"/>
              <a:t>SCOPe</a:t>
            </a:r>
            <a:r>
              <a:rPr lang="en-US" dirty="0" smtClean="0"/>
              <a:t> (extension of the original)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http://scop.berkeley.edu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Hierarchical classification levels:</a:t>
            </a:r>
          </a:p>
          <a:p>
            <a:pPr lvl="2"/>
            <a:r>
              <a:rPr lang="en-US" b="1" dirty="0"/>
              <a:t>Class</a:t>
            </a:r>
            <a:r>
              <a:rPr lang="en-US" dirty="0"/>
              <a:t>: t</a:t>
            </a:r>
            <a:r>
              <a:rPr lang="en-US" dirty="0" smtClean="0"/>
              <a:t>ype </a:t>
            </a:r>
            <a:r>
              <a:rPr lang="en-US" dirty="0"/>
              <a:t>of </a:t>
            </a:r>
            <a:r>
              <a:rPr lang="en-US" dirty="0" smtClean="0"/>
              <a:t>fold (see next slide)</a:t>
            </a:r>
            <a:endParaRPr lang="en-US" dirty="0"/>
          </a:p>
          <a:p>
            <a:pPr lvl="2"/>
            <a:r>
              <a:rPr lang="en-US" b="1" dirty="0"/>
              <a:t>Fold</a:t>
            </a:r>
            <a:r>
              <a:rPr lang="en-US" dirty="0"/>
              <a:t>: </a:t>
            </a:r>
            <a:r>
              <a:rPr lang="en-US" dirty="0" smtClean="0"/>
              <a:t>major structural similarity</a:t>
            </a:r>
            <a:endParaRPr lang="en-US" dirty="0"/>
          </a:p>
          <a:p>
            <a:pPr lvl="2"/>
            <a:r>
              <a:rPr lang="en-US" b="1" dirty="0"/>
              <a:t>Superfamily</a:t>
            </a:r>
            <a:r>
              <a:rPr lang="en-US" dirty="0"/>
              <a:t>: </a:t>
            </a:r>
            <a:r>
              <a:rPr lang="en-US" dirty="0" smtClean="0"/>
              <a:t>probable common evolutionary origin</a:t>
            </a:r>
            <a:endParaRPr lang="en-US" dirty="0"/>
          </a:p>
          <a:p>
            <a:pPr lvl="2"/>
            <a:r>
              <a:rPr lang="en-US" b="1" dirty="0"/>
              <a:t>Family</a:t>
            </a:r>
            <a:r>
              <a:rPr lang="en-US" dirty="0"/>
              <a:t>: </a:t>
            </a:r>
            <a:r>
              <a:rPr lang="en-US" dirty="0" smtClean="0"/>
              <a:t>clear evolutionary relationship</a:t>
            </a:r>
            <a:endParaRPr lang="en-US" dirty="0"/>
          </a:p>
          <a:p>
            <a:pPr lvl="2"/>
            <a:r>
              <a:rPr lang="en-US" b="1" dirty="0"/>
              <a:t>Protein domain</a:t>
            </a:r>
            <a:r>
              <a:rPr lang="en-US" dirty="0"/>
              <a:t>: </a:t>
            </a:r>
            <a:r>
              <a:rPr lang="en-US" dirty="0" smtClean="0"/>
              <a:t>same protein unit</a:t>
            </a:r>
            <a:endParaRPr lang="en-US" dirty="0"/>
          </a:p>
          <a:p>
            <a:pPr lvl="2"/>
            <a:r>
              <a:rPr lang="en-US" b="1" dirty="0" smtClean="0"/>
              <a:t>Species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86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20 at 13.26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9144000" cy="65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0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can we learn from the structural model</a:t>
            </a:r>
            <a:r>
              <a:rPr lang="en-US" sz="3200" dirty="0" smtClean="0"/>
              <a:t>?</a:t>
            </a:r>
            <a:br>
              <a:rPr lang="en-US" sz="3200" dirty="0" smtClean="0"/>
            </a:br>
            <a:r>
              <a:rPr lang="en-US" sz="3200" dirty="0" smtClean="0"/>
              <a:t>Classification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Structural Classification of Proteins (SCOP)</a:t>
            </a:r>
          </a:p>
          <a:p>
            <a:r>
              <a:rPr lang="en-US" dirty="0" smtClean="0"/>
              <a:t>Pfam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http://pfam.xfam.org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large collection of protein families, each represented by multiple sequence alignments and hidden Markov models (</a:t>
            </a:r>
            <a:r>
              <a:rPr lang="en-US" dirty="0" smtClean="0"/>
              <a:t>HMMs)</a:t>
            </a:r>
          </a:p>
          <a:p>
            <a:r>
              <a:rPr lang="en-US" dirty="0"/>
              <a:t>SUPERFAMILY - </a:t>
            </a:r>
            <a:r>
              <a:rPr lang="en-US" dirty="0">
                <a:hlinkClick r:id="rId3"/>
              </a:rPr>
              <a:t>http://supfam.org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database of structural and functional annotation for all proteins and genomes</a:t>
            </a:r>
            <a:endParaRPr lang="en-US" dirty="0" smtClean="0"/>
          </a:p>
          <a:p>
            <a:r>
              <a:rPr lang="en-US" dirty="0" smtClean="0"/>
              <a:t>CATH -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://cathdb.info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volutionary relationships of protein domains</a:t>
            </a:r>
          </a:p>
        </p:txBody>
      </p:sp>
    </p:spTree>
    <p:extLst>
      <p:ext uri="{BB962C8B-B14F-4D97-AF65-F5344CB8AC3E}">
        <p14:creationId xmlns:p14="http://schemas.microsoft.com/office/powerpoint/2010/main" val="96655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Classification is based on protein signatures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400" b="1" dirty="0" smtClean="0"/>
              <a:t>Patterns</a:t>
            </a:r>
            <a:r>
              <a:rPr lang="en-US" sz="2400" dirty="0" smtClean="0"/>
              <a:t> </a:t>
            </a:r>
            <a:r>
              <a:rPr lang="en-US" sz="2400" dirty="0"/>
              <a:t>- important sequence features, such as binding sites or the active sites of enzymes, consist of only a few amino acids that are essential for protein </a:t>
            </a:r>
            <a:r>
              <a:rPr lang="en-US" sz="2400" dirty="0" smtClean="0"/>
              <a:t>function (e.g. </a:t>
            </a:r>
            <a:r>
              <a:rPr lang="en-US" sz="2000" dirty="0" smtClean="0">
                <a:hlinkClick r:id="rId2"/>
              </a:rPr>
              <a:t>PROSITE</a:t>
            </a:r>
            <a:r>
              <a:rPr lang="en-US" sz="2400" dirty="0" smtClean="0"/>
              <a:t>)</a:t>
            </a:r>
            <a:endParaRPr lang="en-US" sz="2000" dirty="0"/>
          </a:p>
        </p:txBody>
      </p:sp>
      <p:pic>
        <p:nvPicPr>
          <p:cNvPr id="4" name="Picture 3" descr="figure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41" y="2865447"/>
            <a:ext cx="6801518" cy="36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09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Classification is based on protein signatures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Fingerprints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consist of multiple short conserved motifs, which are drawn from sequence alignments (e.g. </a:t>
            </a:r>
            <a:r>
              <a:rPr lang="en-US" sz="2400" dirty="0" smtClean="0">
                <a:hlinkClick r:id="rId2"/>
              </a:rPr>
              <a:t>PRINTS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5" name="Picture 4" descr="figure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8" y="2509605"/>
            <a:ext cx="7197344" cy="434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07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Classification is based on protein signatures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29183" cy="5257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Profiles</a:t>
            </a:r>
          </a:p>
          <a:p>
            <a:pPr lvl="1"/>
            <a:r>
              <a:rPr lang="en-US" sz="2000" dirty="0" smtClean="0"/>
              <a:t>built </a:t>
            </a:r>
            <a:r>
              <a:rPr lang="en-US" sz="2000" dirty="0"/>
              <a:t>by converting multiple sequence alignments into position-specific scoring </a:t>
            </a:r>
            <a:r>
              <a:rPr lang="en-US" sz="2000" dirty="0" smtClean="0"/>
              <a:t>matrices (</a:t>
            </a:r>
            <a:r>
              <a:rPr lang="en-US" sz="2000" dirty="0"/>
              <a:t>PSSMs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amino </a:t>
            </a:r>
            <a:r>
              <a:rPr lang="en-US" sz="2000" dirty="0"/>
              <a:t>acids at each position in the alignment are scored according to the frequency with which they </a:t>
            </a:r>
            <a:r>
              <a:rPr lang="en-US" sz="2000" dirty="0" smtClean="0"/>
              <a:t>occur</a:t>
            </a:r>
            <a:endParaRPr lang="en-US" sz="2000" dirty="0"/>
          </a:p>
          <a:p>
            <a:pPr lvl="1"/>
            <a:r>
              <a:rPr lang="en-US" sz="2000" dirty="0" smtClean="0"/>
              <a:t>substitution </a:t>
            </a:r>
            <a:r>
              <a:rPr lang="en-US" sz="2000" dirty="0"/>
              <a:t>matrices </a:t>
            </a:r>
            <a:r>
              <a:rPr lang="en-US" sz="2000" dirty="0" smtClean="0"/>
              <a:t>(e.g. BLOSUM) </a:t>
            </a:r>
            <a:r>
              <a:rPr lang="en-US" sz="2000" dirty="0"/>
              <a:t>can be used to add evolutionary distance weighting </a:t>
            </a:r>
            <a:r>
              <a:rPr lang="en-US" sz="2000" dirty="0" smtClean="0"/>
              <a:t>to these </a:t>
            </a:r>
            <a:r>
              <a:rPr lang="en-US" sz="2000" dirty="0"/>
              <a:t>scores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E.g. </a:t>
            </a:r>
            <a:r>
              <a:rPr lang="en-US" sz="2000" dirty="0" smtClean="0">
                <a:hlinkClick r:id="rId2"/>
              </a:rPr>
              <a:t>HAMAP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3"/>
              </a:rPr>
              <a:t>PROSITE</a:t>
            </a:r>
            <a:endParaRPr lang="en-US" sz="2000" dirty="0"/>
          </a:p>
        </p:txBody>
      </p:sp>
      <p:pic>
        <p:nvPicPr>
          <p:cNvPr id="5" name="Picture 4" descr="figure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47" y="1600200"/>
            <a:ext cx="4745653" cy="48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9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71" y="1600200"/>
            <a:ext cx="5256829" cy="4805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Classification is based on protein signatures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97221" cy="4525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Hidden Markov Models </a:t>
            </a:r>
            <a:r>
              <a:rPr lang="en-US" sz="2400" dirty="0" smtClean="0"/>
              <a:t>(HMMs)</a:t>
            </a:r>
            <a:endParaRPr lang="mr-IN" sz="2400" dirty="0"/>
          </a:p>
          <a:p>
            <a:pPr lvl="1"/>
            <a:r>
              <a:rPr lang="en-US" sz="2000" dirty="0" smtClean="0"/>
              <a:t>similar to profiles</a:t>
            </a:r>
            <a:r>
              <a:rPr lang="en-US" sz="2000" dirty="0"/>
              <a:t>, </a:t>
            </a:r>
            <a:r>
              <a:rPr lang="en-US" sz="2000" dirty="0" smtClean="0"/>
              <a:t>but more sophisticated </a:t>
            </a:r>
            <a:r>
              <a:rPr lang="en-US" sz="2000" dirty="0"/>
              <a:t>and powerful statistical </a:t>
            </a:r>
            <a:r>
              <a:rPr lang="en-US" sz="2000" dirty="0" smtClean="0"/>
              <a:t>models</a:t>
            </a:r>
            <a:endParaRPr lang="en-US" sz="2000" dirty="0"/>
          </a:p>
          <a:p>
            <a:pPr lvl="1"/>
            <a:r>
              <a:rPr lang="en-US" sz="2000" dirty="0" smtClean="0"/>
              <a:t>very </a:t>
            </a:r>
            <a:r>
              <a:rPr lang="en-US" sz="2000" dirty="0"/>
              <a:t>well suited to searching databases for homologous </a:t>
            </a:r>
            <a:r>
              <a:rPr lang="en-US" sz="2000" dirty="0" smtClean="0"/>
              <a:t>sequences</a:t>
            </a:r>
          </a:p>
          <a:p>
            <a:pPr lvl="1"/>
            <a:r>
              <a:rPr lang="en-US" sz="2000" dirty="0" smtClean="0"/>
              <a:t>e.g. </a:t>
            </a:r>
            <a:r>
              <a:rPr lang="en-US" sz="2000" dirty="0" smtClean="0">
                <a:hlinkClick r:id="rId3"/>
              </a:rPr>
              <a:t>Pfam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4"/>
              </a:rPr>
              <a:t>PANTHER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808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MD.new__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9" y="3141242"/>
            <a:ext cx="5108702" cy="3410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1334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InterPro</a:t>
            </a:r>
            <a:r>
              <a:rPr lang="en-US" sz="1800" dirty="0"/>
              <a:t> - </a:t>
            </a:r>
            <a:r>
              <a:rPr lang="en-US" sz="1800" dirty="0">
                <a:hlinkClick r:id="rId3"/>
              </a:rPr>
              <a:t>https://www.ebi.ac.uk/interpro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lvl="1"/>
            <a:r>
              <a:rPr lang="en-US" sz="1800" dirty="0"/>
              <a:t>a resource that provides functional analysis of protein sequences by classifying them into families and predicting the presence of domains and important </a:t>
            </a:r>
            <a:r>
              <a:rPr lang="en-US" sz="1800" dirty="0" smtClean="0"/>
              <a:t>sites</a:t>
            </a:r>
          </a:p>
          <a:p>
            <a:pPr lvl="1"/>
            <a:r>
              <a:rPr lang="en-US" sz="1800" dirty="0"/>
              <a:t>uses predictive models, known as signatures, provided by several different </a:t>
            </a:r>
            <a:r>
              <a:rPr lang="en-US" sz="1800" dirty="0" smtClean="0"/>
              <a:t>databases</a:t>
            </a:r>
          </a:p>
          <a:p>
            <a:pPr lvl="1"/>
            <a:r>
              <a:rPr lang="en-US" sz="1800" dirty="0"/>
              <a:t>l</a:t>
            </a:r>
            <a:r>
              <a:rPr lang="en-US" sz="1800" dirty="0" smtClean="0"/>
              <a:t>ist of consortium members: </a:t>
            </a:r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://www.ebi.ac.uk/interpro/</a:t>
            </a:r>
            <a:r>
              <a:rPr lang="en-US" sz="1800" dirty="0" smtClean="0">
                <a:hlinkClick r:id="rId4"/>
              </a:rPr>
              <a:t>about.html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94319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Integrating resources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Structure Integration with Function, Taxonomy </a:t>
            </a:r>
            <a:r>
              <a:rPr lang="en-US" sz="2400" dirty="0"/>
              <a:t>and Sequence (SIFTS) - </a:t>
            </a:r>
            <a:r>
              <a:rPr lang="en-US" sz="2400" dirty="0">
                <a:hlinkClick r:id="rId2"/>
              </a:rPr>
              <a:t>https://www.ebi.ac.uk/pdbe/docs/sifts/</a:t>
            </a:r>
            <a:r>
              <a:rPr lang="en-US" sz="2400" dirty="0" smtClean="0">
                <a:hlinkClick r:id="rId2"/>
              </a:rPr>
              <a:t>index.html</a:t>
            </a:r>
            <a:endParaRPr lang="en-US" sz="2400" dirty="0" smtClean="0"/>
          </a:p>
          <a:p>
            <a:endParaRPr lang="en-US" dirty="0" smtClean="0"/>
          </a:p>
        </p:txBody>
      </p:sp>
      <p:pic>
        <p:nvPicPr>
          <p:cNvPr id="2" name="Picture 1" descr="all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89" y="2872174"/>
            <a:ext cx="5048422" cy="32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31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Intermission! BETA helices</a:t>
            </a:r>
            <a:endParaRPr lang="en-US" dirty="0"/>
          </a:p>
        </p:txBody>
      </p:sp>
      <p:pic>
        <p:nvPicPr>
          <p:cNvPr id="4" name="Picture 3" descr="1ezg_Tenebrio_moli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515032" cy="483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0324" y="6275919"/>
            <a:ext cx="77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1EZG</a:t>
            </a:r>
            <a:endParaRPr lang="en-US" dirty="0"/>
          </a:p>
        </p:txBody>
      </p:sp>
      <p:pic>
        <p:nvPicPr>
          <p:cNvPr id="6" name="Picture 5" descr="1m8n_Choristoneura_fumifera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57" y="1417638"/>
            <a:ext cx="3165679" cy="483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8579" y="6275919"/>
            <a:ext cx="77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1M8N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8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I’ll ask you at the end:</a:t>
            </a:r>
          </a:p>
          <a:p>
            <a:pPr lvl="1"/>
            <a:r>
              <a:rPr lang="en-US" dirty="0" smtClean="0"/>
              <a:t>What was the most confusing part of the lecture?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44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Structure is more conserved than sequence</a:t>
            </a:r>
            <a:endParaRPr lang="en-US" sz="3200" dirty="0"/>
          </a:p>
        </p:txBody>
      </p:sp>
      <p:pic>
        <p:nvPicPr>
          <p:cNvPr id="4" name="Content Placeholder 3" descr="modeling-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1895"/>
          <a:stretch/>
        </p:blipFill>
        <p:spPr>
          <a:xfrm>
            <a:off x="1966275" y="1600200"/>
            <a:ext cx="5211451" cy="4525963"/>
          </a:xfrm>
        </p:spPr>
      </p:pic>
    </p:spTree>
    <p:extLst>
      <p:ext uri="{BB962C8B-B14F-4D97-AF65-F5344CB8AC3E}">
        <p14:creationId xmlns:p14="http://schemas.microsoft.com/office/powerpoint/2010/main" val="358167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 way to establish homology between proteins based on their structure</a:t>
            </a:r>
          </a:p>
          <a:p>
            <a:r>
              <a:rPr lang="en-US" sz="2400" dirty="0" smtClean="0"/>
              <a:t>3D analogue of sequence alignment</a:t>
            </a:r>
          </a:p>
          <a:p>
            <a:r>
              <a:rPr lang="en-US" sz="2400" dirty="0"/>
              <a:t>valuable tool for the comparison of proteins with low sequence similarity, where evolutionary relationships between proteins cannot be easily detected by standard sequence alignment </a:t>
            </a:r>
            <a:r>
              <a:rPr lang="en-US" sz="2400" dirty="0" smtClean="0"/>
              <a:t>techniques</a:t>
            </a:r>
          </a:p>
          <a:p>
            <a:r>
              <a:rPr lang="en-US" sz="2400" dirty="0" smtClean="0"/>
              <a:t>tools: </a:t>
            </a:r>
            <a:r>
              <a:rPr lang="en-US" sz="2400" dirty="0" smtClean="0">
                <a:hlinkClick r:id="rId2"/>
              </a:rPr>
              <a:t>MUSTANG</a:t>
            </a:r>
            <a:r>
              <a:rPr lang="en-US" sz="2400" dirty="0" smtClean="0"/>
              <a:t>, </a:t>
            </a:r>
            <a:r>
              <a:rPr lang="en-US" sz="2400" dirty="0" smtClean="0">
                <a:hlinkClick r:id="rId3"/>
              </a:rPr>
              <a:t>MATT</a:t>
            </a:r>
            <a:r>
              <a:rPr lang="en-US" sz="2400" dirty="0" smtClean="0"/>
              <a:t>, </a:t>
            </a:r>
            <a:r>
              <a:rPr lang="en-US" sz="2400" dirty="0" smtClean="0">
                <a:hlinkClick r:id="rId4"/>
              </a:rPr>
              <a:t>FUGUE</a:t>
            </a:r>
            <a:r>
              <a:rPr lang="en-US" sz="2400" dirty="0" smtClean="0"/>
              <a:t>, </a:t>
            </a:r>
            <a:r>
              <a:rPr lang="en-US" sz="2400" dirty="0" smtClean="0">
                <a:hlinkClick r:id="rId5"/>
              </a:rPr>
              <a:t>MAMMOTH</a:t>
            </a:r>
            <a:endParaRPr lang="en-US" sz="2400" dirty="0"/>
          </a:p>
          <a:p>
            <a:r>
              <a:rPr lang="en-US" sz="2400" dirty="0"/>
              <a:t>d</a:t>
            </a:r>
            <a:r>
              <a:rPr lang="en-US" sz="2400" dirty="0" smtClean="0"/>
              <a:t>atabases: </a:t>
            </a:r>
            <a:r>
              <a:rPr lang="en-US" sz="2400" dirty="0" smtClean="0">
                <a:hlinkClick r:id="rId6"/>
              </a:rPr>
              <a:t>DALI</a:t>
            </a:r>
            <a:r>
              <a:rPr lang="en-US" sz="2400" dirty="0" smtClean="0"/>
              <a:t>, </a:t>
            </a:r>
            <a:r>
              <a:rPr lang="en-US" sz="2400" dirty="0" smtClean="0">
                <a:hlinkClick r:id="rId7"/>
              </a:rPr>
              <a:t>HOMSTRAD</a:t>
            </a:r>
            <a:endParaRPr lang="en-US" sz="2400" dirty="0" smtClean="0"/>
          </a:p>
          <a:p>
            <a:r>
              <a:rPr lang="en-US" sz="2400" dirty="0" smtClean="0"/>
              <a:t>output: superposition </a:t>
            </a:r>
            <a:r>
              <a:rPr lang="en-US" sz="2400" dirty="0"/>
              <a:t>of the atomic coordinate sets and a minimal root mean square deviation (RMSD) between the </a:t>
            </a:r>
            <a:r>
              <a:rPr lang="en-US" sz="2400" dirty="0" smtClean="0"/>
              <a:t>structures</a:t>
            </a:r>
            <a:endParaRPr lang="en-US" sz="2400" dirty="0"/>
          </a:p>
        </p:txBody>
      </p:sp>
      <p:pic>
        <p:nvPicPr>
          <p:cNvPr id="5" name="Picture 4" descr="Screenshot 2019-03-03 at 11.56.3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5713413"/>
            <a:ext cx="3581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83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ignment_of_thioredoxin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961" cy="4170997"/>
          </a:xfrm>
          <a:prstGeom prst="rect">
            <a:avLst/>
          </a:prstGeom>
        </p:spPr>
      </p:pic>
      <p:pic>
        <p:nvPicPr>
          <p:cNvPr id="5" name="Picture 4" descr="enolstruct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65" y="2540210"/>
            <a:ext cx="5056635" cy="43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1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 don’t have a 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to known </a:t>
            </a:r>
            <a:r>
              <a:rPr lang="en-US" dirty="0" smtClean="0"/>
              <a:t>proteins/domains based on sequence similarity and signatures</a:t>
            </a:r>
            <a:endParaRPr lang="en-US" dirty="0"/>
          </a:p>
          <a:p>
            <a:r>
              <a:rPr lang="en-US" dirty="0" smtClean="0"/>
              <a:t>Homology </a:t>
            </a:r>
            <a:r>
              <a:rPr lang="en-US" dirty="0" err="1" smtClean="0"/>
              <a:t>modelling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41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868"/>
            <a:ext cx="8229600" cy="1143000"/>
          </a:xfrm>
        </p:spPr>
        <p:txBody>
          <a:bodyPr/>
          <a:lstStyle/>
          <a:p>
            <a:r>
              <a:rPr lang="en-US" dirty="0" smtClean="0"/>
              <a:t>Homology </a:t>
            </a:r>
            <a:r>
              <a:rPr lang="en-US" dirty="0" err="1" smtClean="0"/>
              <a:t>modelling</a:t>
            </a:r>
            <a:endParaRPr lang="en-US" dirty="0"/>
          </a:p>
        </p:txBody>
      </p:sp>
      <p:pic>
        <p:nvPicPr>
          <p:cNvPr id="4" name="Picture 3" descr="Homology-modeling-4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02" y="1047232"/>
            <a:ext cx="4343597" cy="58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5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Homology </a:t>
            </a:r>
            <a:r>
              <a:rPr lang="en-US" dirty="0" err="1" smtClean="0"/>
              <a:t>modelling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Select a template structure </a:t>
            </a:r>
            <a:r>
              <a:rPr lang="mr-IN" dirty="0" smtClean="0"/>
              <a:t>–</a:t>
            </a:r>
            <a:r>
              <a:rPr lang="en-US" dirty="0" smtClean="0"/>
              <a:t> needs to share at least 30% sequence similarity with your protein, preferably 50%</a:t>
            </a:r>
          </a:p>
          <a:p>
            <a:r>
              <a:rPr lang="en-US" dirty="0" smtClean="0"/>
              <a:t>Align the sequences</a:t>
            </a:r>
          </a:p>
          <a:p>
            <a:r>
              <a:rPr lang="en-US" dirty="0" smtClean="0"/>
              <a:t>Generate geometric criteria and “fit” the new sequence into the structure</a:t>
            </a:r>
          </a:p>
          <a:p>
            <a:r>
              <a:rPr lang="en-US" dirty="0" smtClean="0"/>
              <a:t>Assess the model </a:t>
            </a:r>
            <a:r>
              <a:rPr lang="en-US" dirty="0"/>
              <a:t>according to statistical potentials or physics-based energy </a:t>
            </a:r>
            <a:r>
              <a:rPr lang="en-US" dirty="0" smtClean="0"/>
              <a:t>calculations</a:t>
            </a:r>
          </a:p>
          <a:p>
            <a:r>
              <a:rPr lang="en-US" dirty="0" smtClean="0"/>
              <a:t>Accuracy highly dependent on sequence identity between target and template</a:t>
            </a:r>
          </a:p>
          <a:p>
            <a:r>
              <a:rPr lang="en-US" dirty="0"/>
              <a:t>SWISS-MODEL - </a:t>
            </a:r>
            <a:r>
              <a:rPr lang="en-US" dirty="0">
                <a:hlinkClick r:id="rId2"/>
              </a:rPr>
              <a:t>https://swissmodel.expasy.org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21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 don’t have a 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Predictions based on sequence</a:t>
            </a:r>
          </a:p>
          <a:p>
            <a:r>
              <a:rPr lang="en-US" dirty="0" smtClean="0"/>
              <a:t>Secondary structure</a:t>
            </a:r>
          </a:p>
          <a:p>
            <a:pPr lvl="1"/>
            <a:r>
              <a:rPr lang="en-US" dirty="0"/>
              <a:t>PSIPRED - </a:t>
            </a:r>
            <a:r>
              <a:rPr lang="en-US" dirty="0">
                <a:hlinkClick r:id="rId2"/>
              </a:rPr>
              <a:t>http://bioinf.cs.ucl.ac.uk/psipred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JPred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http://www.compbio.dundee.ac.uk/jpred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Disorder prediction</a:t>
            </a:r>
          </a:p>
          <a:p>
            <a:pPr lvl="1"/>
            <a:r>
              <a:rPr lang="en-US" dirty="0"/>
              <a:t>DISOPRED3 - </a:t>
            </a:r>
            <a:r>
              <a:rPr lang="en-US" dirty="0">
                <a:hlinkClick r:id="rId2"/>
              </a:rPr>
              <a:t>http://bioinf.cs.ucl.ac.uk/psipred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IUPRED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https://iupred2a.elte.hu/</a:t>
            </a:r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3110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66"/>
            <a:ext cx="9144000" cy="3200400"/>
          </a:xfrm>
          <a:prstGeom prst="rect">
            <a:avLst/>
          </a:prstGeom>
        </p:spPr>
      </p:pic>
      <p:pic>
        <p:nvPicPr>
          <p:cNvPr id="5" name="Picture 4" descr="fig1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177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72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20 at 16.04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9144000" cy="27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58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 do with a 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Evolutionary analysis</a:t>
            </a:r>
          </a:p>
          <a:p>
            <a:r>
              <a:rPr lang="en-US" dirty="0" smtClean="0"/>
              <a:t>Homology </a:t>
            </a:r>
            <a:r>
              <a:rPr lang="en-US" dirty="0" err="1" smtClean="0"/>
              <a:t>modelling</a:t>
            </a:r>
            <a:r>
              <a:rPr lang="en-US" dirty="0" smtClean="0"/>
              <a:t> of related proteins</a:t>
            </a:r>
          </a:p>
          <a:p>
            <a:r>
              <a:rPr lang="en-US" dirty="0" smtClean="0"/>
              <a:t>Analysis and prediction of interactions</a:t>
            </a:r>
          </a:p>
          <a:p>
            <a:r>
              <a:rPr lang="en-US" dirty="0" smtClean="0"/>
              <a:t>Prediction of function</a:t>
            </a:r>
          </a:p>
          <a:p>
            <a:r>
              <a:rPr lang="en-US" dirty="0" smtClean="0"/>
              <a:t>Prediction of disease phenotypes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Drug design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Protein engineering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Molecular dynamics simulations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0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structural bioinformatics?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Categorisation</a:t>
            </a:r>
            <a:r>
              <a:rPr lang="en-US" dirty="0" smtClean="0"/>
              <a:t> and descriptive analysis</a:t>
            </a:r>
          </a:p>
          <a:p>
            <a:r>
              <a:rPr lang="en-US" dirty="0"/>
              <a:t>Comparative methods and </a:t>
            </a:r>
            <a:r>
              <a:rPr lang="en-US" dirty="0" smtClean="0"/>
              <a:t>techniques</a:t>
            </a:r>
          </a:p>
          <a:p>
            <a:r>
              <a:rPr lang="en-US" dirty="0" smtClean="0"/>
              <a:t>Theoretical</a:t>
            </a:r>
            <a:r>
              <a:rPr lang="en-US" dirty="0"/>
              <a:t> </a:t>
            </a:r>
            <a:r>
              <a:rPr lang="en-US" dirty="0" smtClean="0"/>
              <a:t>foundations</a:t>
            </a:r>
          </a:p>
          <a:p>
            <a:r>
              <a:rPr lang="en-US" dirty="0" smtClean="0"/>
              <a:t>Predictive and design capability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91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can I do with a structure?</a:t>
            </a:r>
            <a:br>
              <a:rPr lang="en-US" dirty="0" smtClean="0"/>
            </a:br>
            <a:r>
              <a:rPr lang="en-US" dirty="0" smtClean="0"/>
              <a:t>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PISA (Proteins, Interfaces, Structures </a:t>
            </a:r>
            <a:r>
              <a:rPr lang="en-US" sz="2000" dirty="0"/>
              <a:t>and Assemblies) - </a:t>
            </a:r>
            <a:r>
              <a:rPr lang="en-US" sz="2000" dirty="0">
                <a:hlinkClick r:id="rId2"/>
              </a:rPr>
              <a:t>http://www.ebi.ac.uk/pdbe/pisa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/>
              <a:t>analyses interfaces occurring in asymmetric units and also predicts probable quaternary structures based on interactions occurring in the macromolecular </a:t>
            </a:r>
            <a:r>
              <a:rPr lang="en-US" sz="2000" dirty="0" smtClean="0"/>
              <a:t>crystal</a:t>
            </a:r>
          </a:p>
          <a:p>
            <a:r>
              <a:rPr lang="en-US" sz="2000" dirty="0" err="1" smtClean="0"/>
              <a:t>InterProSurf</a:t>
            </a:r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>
                <a:hlinkClick r:id="rId3"/>
              </a:rPr>
              <a:t>http://curie.utmb.edu/</a:t>
            </a:r>
            <a:r>
              <a:rPr lang="en-US" sz="2000" dirty="0" smtClean="0">
                <a:hlinkClick r:id="rId3"/>
              </a:rPr>
              <a:t>prosurf.html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/>
              <a:t>find interface residues in protein complex </a:t>
            </a:r>
            <a:r>
              <a:rPr lang="en-US" sz="2000" dirty="0" smtClean="0"/>
              <a:t>structures</a:t>
            </a:r>
          </a:p>
          <a:p>
            <a:r>
              <a:rPr lang="en-US" sz="2000" dirty="0"/>
              <a:t>HADDOCK (High Ambiguity Driven protein-protein </a:t>
            </a:r>
            <a:r>
              <a:rPr lang="en-US" sz="2000" dirty="0" err="1" smtClean="0"/>
              <a:t>DOCKing</a:t>
            </a:r>
            <a:r>
              <a:rPr lang="en-US" sz="2000" dirty="0"/>
              <a:t>)</a:t>
            </a:r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>
                <a:hlinkClick r:id="rId4"/>
              </a:rPr>
              <a:t>http://milou.science.uu.nl/services/HADDOCK2.2/</a:t>
            </a:r>
            <a:r>
              <a:rPr lang="en-US" sz="2000" dirty="0" smtClean="0">
                <a:hlinkClick r:id="rId4"/>
              </a:rPr>
              <a:t>haddock.php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/>
              <a:t>information-driven flexible docking approach for the </a:t>
            </a:r>
            <a:r>
              <a:rPr lang="en-US" sz="2000" dirty="0" err="1" smtClean="0"/>
              <a:t>modelling</a:t>
            </a:r>
            <a:r>
              <a:rPr lang="en-US" sz="2000" dirty="0" smtClean="0"/>
              <a:t> </a:t>
            </a:r>
            <a:r>
              <a:rPr lang="en-US" sz="2000" dirty="0"/>
              <a:t>of </a:t>
            </a:r>
            <a:r>
              <a:rPr lang="en-US" sz="2000" dirty="0" err="1"/>
              <a:t>biomolecular</a:t>
            </a:r>
            <a:r>
              <a:rPr lang="en-US" sz="2000" dirty="0"/>
              <a:t> complexes</a:t>
            </a:r>
          </a:p>
        </p:txBody>
      </p:sp>
    </p:spTree>
    <p:extLst>
      <p:ext uri="{BB962C8B-B14F-4D97-AF65-F5344CB8AC3E}">
        <p14:creationId xmlns:p14="http://schemas.microsoft.com/office/powerpoint/2010/main" val="2745970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rstglance_imag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04" y="2359494"/>
            <a:ext cx="5234393" cy="44985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can I do with a structure?</a:t>
            </a:r>
            <a:br>
              <a:rPr lang="en-US" dirty="0" smtClean="0"/>
            </a:b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ConSurf</a:t>
            </a:r>
            <a:r>
              <a:rPr lang="en-US" sz="2000" dirty="0" smtClean="0"/>
              <a:t> &amp; </a:t>
            </a:r>
            <a:r>
              <a:rPr lang="en-US" sz="2000" dirty="0" err="1" smtClean="0"/>
              <a:t>ConSurf</a:t>
            </a:r>
            <a:r>
              <a:rPr lang="en-US" sz="2000" dirty="0" smtClean="0"/>
              <a:t>-DB</a:t>
            </a:r>
          </a:p>
          <a:p>
            <a:pPr lvl="1"/>
            <a:r>
              <a:rPr lang="en-US" sz="1600" dirty="0">
                <a:hlinkClick r:id="rId3"/>
              </a:rPr>
              <a:t>http://consurf.tau.ac.il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/>
              <a:t> and </a:t>
            </a:r>
            <a:r>
              <a:rPr lang="en-US" sz="1600" dirty="0">
                <a:hlinkClick r:id="rId4"/>
              </a:rPr>
              <a:t>http://consurfdb.tau.ac.il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  <a:p>
            <a:pPr lvl="1"/>
            <a:r>
              <a:rPr lang="en-US" sz="1600" dirty="0" smtClean="0"/>
              <a:t>Function based on evolutionary conservation </a:t>
            </a:r>
            <a:r>
              <a:rPr lang="en-US" sz="1600" dirty="0"/>
              <a:t>- looking for evolutionarily conserved patches of amino acids in a 3D protein structure is a good way to locate functional </a:t>
            </a:r>
            <a:r>
              <a:rPr lang="en-US" sz="1600" dirty="0" smtClean="0"/>
              <a:t>sites</a:t>
            </a:r>
            <a:endParaRPr lang="en-US" sz="1600" dirty="0"/>
          </a:p>
        </p:txBody>
      </p:sp>
      <p:pic>
        <p:nvPicPr>
          <p:cNvPr id="5" name="Picture 4" descr="Consurf_key_small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18" y="5870488"/>
            <a:ext cx="2312918" cy="7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99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I do with a structure?</a:t>
            </a:r>
            <a:br>
              <a:rPr lang="en-US" dirty="0"/>
            </a:br>
            <a:r>
              <a:rPr lang="en-US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891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ProFunc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https://www.ebi.ac.uk/thornton-srv/databases/profunc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/>
              <a:t>prediction </a:t>
            </a:r>
            <a:r>
              <a:rPr lang="en-US" sz="2000" dirty="0"/>
              <a:t>of protein function from 3D </a:t>
            </a:r>
            <a:r>
              <a:rPr lang="en-US" sz="2000" dirty="0" smtClean="0"/>
              <a:t>structure</a:t>
            </a:r>
          </a:p>
          <a:p>
            <a:pPr lvl="1"/>
            <a:r>
              <a:rPr lang="en-US" sz="2000" dirty="0"/>
              <a:t>uses a series of methods, including fold matching, residue conservation, surface cleft analysis, and functional 3D templates, to identify both the protein's likely active site and possible homologues in the </a:t>
            </a:r>
            <a:r>
              <a:rPr lang="en-US" sz="2000" dirty="0" smtClean="0"/>
              <a:t>PDB</a:t>
            </a:r>
            <a:endParaRPr lang="en-US" sz="2000" dirty="0"/>
          </a:p>
        </p:txBody>
      </p:sp>
      <p:pic>
        <p:nvPicPr>
          <p:cNvPr id="4" name="Picture 3" descr="profun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33" y="1600200"/>
            <a:ext cx="5397667" cy="4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45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I do with a structure?</a:t>
            </a:r>
            <a:br>
              <a:rPr lang="en-US" dirty="0"/>
            </a:br>
            <a:r>
              <a:rPr lang="en-US" dirty="0" smtClean="0"/>
              <a:t>Disease phenotypes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SAAPdap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http://www.bioinf.org.uk/saap/dap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ikely structural effects of a mutation</a:t>
            </a:r>
          </a:p>
          <a:p>
            <a:r>
              <a:rPr lang="en-US" dirty="0" err="1" smtClean="0"/>
              <a:t>Ensembl</a:t>
            </a:r>
            <a:r>
              <a:rPr lang="en-US" dirty="0" smtClean="0"/>
              <a:t> Variant </a:t>
            </a:r>
            <a:r>
              <a:rPr lang="en-US" dirty="0"/>
              <a:t>Effect Predictor (VEP) - </a:t>
            </a:r>
            <a:r>
              <a:rPr lang="en-US" dirty="0">
                <a:hlinkClick r:id="rId3"/>
              </a:rPr>
              <a:t>https://www.ensembl.org/info/docs/tools/vep/</a:t>
            </a:r>
            <a:r>
              <a:rPr lang="en-US" dirty="0" smtClean="0">
                <a:hlinkClick r:id="rId3"/>
              </a:rPr>
              <a:t>index.html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016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sz="3200" dirty="0" smtClean="0"/>
              <a:t>Machine Learning is changing everything</a:t>
            </a:r>
            <a:r>
              <a:rPr lang="mr-IN" sz="3200" dirty="0" smtClean="0"/>
              <a:t>…</a:t>
            </a:r>
            <a:endParaRPr lang="en-US" sz="3200" dirty="0"/>
          </a:p>
        </p:txBody>
      </p:sp>
      <p:pic>
        <p:nvPicPr>
          <p:cNvPr id="4" name="Content Placeholder 3" descr="https___blogs-images.forbes.com_allbusiness_files_2018_10_machine-learning-1200x80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52" r="-1165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655294" y="6302425"/>
            <a:ext cx="583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x-none" dirty="0" smtClean="0"/>
              <a:t>but we won’t go there today as it is still a wild wild west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95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ta3.pdb1-5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41" y="1232941"/>
            <a:ext cx="5625060" cy="5625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Intermission! Largest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5TA3 - 39,852 amino acids</a:t>
            </a:r>
          </a:p>
          <a:p>
            <a:r>
              <a:rPr lang="en-US" dirty="0" smtClean="0"/>
              <a:t>RYR1 by </a:t>
            </a:r>
            <a:r>
              <a:rPr lang="en-US" dirty="0" err="1" smtClean="0"/>
              <a:t>Cryo</a:t>
            </a:r>
            <a:r>
              <a:rPr lang="en-US" dirty="0" smtClean="0"/>
              <a:t>-EM at 4.4 </a:t>
            </a:r>
            <a:r>
              <a:rPr lang="en-US" dirty="0" err="1" smtClean="0"/>
              <a:t>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07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696361"/>
            <a:ext cx="5815966" cy="2318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Holy Grail of structural biology </a:t>
            </a:r>
            <a:r>
              <a:rPr lang="mr-IN" dirty="0" smtClean="0"/>
              <a:t>–</a:t>
            </a:r>
            <a:r>
              <a:rPr lang="en-US" dirty="0" smtClean="0"/>
              <a:t> structure prediction from sequence</a:t>
            </a:r>
            <a:endParaRPr lang="en-US" dirty="0"/>
          </a:p>
        </p:txBody>
      </p:sp>
      <p:pic>
        <p:nvPicPr>
          <p:cNvPr id="7" name="Picture 6" descr="Target3dsmRib_354predictedModels_CASP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791712"/>
            <a:ext cx="3657600" cy="3066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000" y="4320625"/>
            <a:ext cx="44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CASP </a:t>
            </a:r>
            <a:r>
              <a:rPr lang="mr-IN" dirty="0" smtClean="0"/>
              <a:t>–</a:t>
            </a:r>
            <a:r>
              <a:rPr lang="en-US" dirty="0" smtClean="0"/>
              <a:t> Critical Assessment of techniques for protein </a:t>
            </a:r>
            <a:r>
              <a:rPr lang="en-US" dirty="0"/>
              <a:t>S</a:t>
            </a:r>
            <a:r>
              <a:rPr lang="en-US" dirty="0" smtClean="0"/>
              <a:t>tructure </a:t>
            </a:r>
            <a:r>
              <a:rPr lang="en-US" dirty="0"/>
              <a:t>P</a:t>
            </a:r>
            <a:r>
              <a:rPr lang="en-US" dirty="0" smtClean="0"/>
              <a:t>rediction</a:t>
            </a:r>
            <a:endParaRPr lang="en-US" dirty="0"/>
          </a:p>
        </p:txBody>
      </p:sp>
      <p:pic>
        <p:nvPicPr>
          <p:cNvPr id="9" name="Picture 8" descr="casp1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96" y="4660438"/>
            <a:ext cx="2209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6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Structure is more conserved than sequence</a:t>
            </a:r>
            <a:endParaRPr lang="en-US" sz="3200" dirty="0"/>
          </a:p>
        </p:txBody>
      </p:sp>
      <p:pic>
        <p:nvPicPr>
          <p:cNvPr id="4" name="Content Placeholder 3" descr="modeling-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1895"/>
          <a:stretch/>
        </p:blipFill>
        <p:spPr>
          <a:xfrm>
            <a:off x="1966275" y="1600200"/>
            <a:ext cx="5211451" cy="4525963"/>
          </a:xfrm>
        </p:spPr>
      </p:pic>
    </p:spTree>
    <p:extLst>
      <p:ext uri="{BB962C8B-B14F-4D97-AF65-F5344CB8AC3E}">
        <p14:creationId xmlns:p14="http://schemas.microsoft.com/office/powerpoint/2010/main" val="268289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0px-Tree_of_life_SVG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Structure is more conserved than sequence</a:t>
            </a:r>
            <a:endParaRPr lang="en-US" dirty="0"/>
          </a:p>
        </p:txBody>
      </p:sp>
      <p:pic>
        <p:nvPicPr>
          <p:cNvPr id="5" name="Content Placeholder 4" descr="grishin_fig1_lg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7" r="404"/>
          <a:stretch/>
        </p:blipFill>
        <p:spPr>
          <a:xfrm>
            <a:off x="457200" y="1600200"/>
            <a:ext cx="8060827" cy="4525963"/>
          </a:xfrm>
        </p:spPr>
      </p:pic>
    </p:spTree>
    <p:extLst>
      <p:ext uri="{BB962C8B-B14F-4D97-AF65-F5344CB8AC3E}">
        <p14:creationId xmlns:p14="http://schemas.microsoft.com/office/powerpoint/2010/main" val="97406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structure refresher</a:t>
            </a:r>
            <a:endParaRPr lang="en-US" dirty="0"/>
          </a:p>
        </p:txBody>
      </p:sp>
      <p:pic>
        <p:nvPicPr>
          <p:cNvPr id="4" name="Content Placeholder 3" descr="03_0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78" r="-5578"/>
          <a:stretch>
            <a:fillRect/>
          </a:stretch>
        </p:blipFill>
        <p:spPr>
          <a:xfrm>
            <a:off x="0" y="1586898"/>
            <a:ext cx="9156620" cy="5035788"/>
          </a:xfrm>
        </p:spPr>
      </p:pic>
    </p:spTree>
    <p:extLst>
      <p:ext uri="{BB962C8B-B14F-4D97-AF65-F5344CB8AC3E}">
        <p14:creationId xmlns:p14="http://schemas.microsoft.com/office/powerpoint/2010/main" val="667387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Conserved </a:t>
            </a:r>
            <a:r>
              <a:rPr lang="en-US" dirty="0"/>
              <a:t>structure and function can encompass an </a:t>
            </a:r>
            <a:r>
              <a:rPr lang="en-US" dirty="0" smtClean="0"/>
              <a:t>“</a:t>
            </a:r>
            <a:r>
              <a:rPr lang="en-US" i="1" dirty="0" smtClean="0"/>
              <a:t>ensemble</a:t>
            </a:r>
            <a:r>
              <a:rPr lang="en-US" dirty="0" smtClean="0"/>
              <a:t>” </a:t>
            </a:r>
            <a:r>
              <a:rPr lang="en-US" dirty="0"/>
              <a:t>of </a:t>
            </a:r>
            <a:r>
              <a:rPr lang="en-US" dirty="0" smtClean="0"/>
              <a:t>related sequences</a:t>
            </a:r>
            <a:endParaRPr lang="en-US" dirty="0"/>
          </a:p>
          <a:p>
            <a:r>
              <a:rPr lang="en-US" dirty="0" smtClean="0"/>
              <a:t>Can we </a:t>
            </a:r>
            <a:r>
              <a:rPr lang="en-US" i="1" dirty="0" smtClean="0"/>
              <a:t>predict</a:t>
            </a:r>
            <a:r>
              <a:rPr lang="en-US" dirty="0" smtClean="0"/>
              <a:t> structure and function from a sequence ensemble?</a:t>
            </a:r>
          </a:p>
          <a:p>
            <a:r>
              <a:rPr lang="en-US" dirty="0" smtClean="0"/>
              <a:t>What </a:t>
            </a:r>
            <a:r>
              <a:rPr lang="en-US" i="1" dirty="0" smtClean="0"/>
              <a:t>principles</a:t>
            </a:r>
            <a:r>
              <a:rPr lang="en-US" dirty="0" smtClean="0"/>
              <a:t> govern conservation beyond sequence?</a:t>
            </a:r>
          </a:p>
          <a:p>
            <a:r>
              <a:rPr lang="en-US" dirty="0" smtClean="0"/>
              <a:t>What is the </a:t>
            </a:r>
            <a:r>
              <a:rPr lang="en-US" i="1" dirty="0" smtClean="0"/>
              <a:t>minimum sufficient information </a:t>
            </a:r>
            <a:r>
              <a:rPr lang="en-US" dirty="0" smtClean="0"/>
              <a:t>to uniquely describe a protein fold or function?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7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Coevolution</a:t>
            </a:r>
            <a:endParaRPr lang="en-US" dirty="0"/>
          </a:p>
        </p:txBody>
      </p:sp>
      <p:pic>
        <p:nvPicPr>
          <p:cNvPr id="6" name="Picture 5" descr="Agraceum-Xanthopan-High-resolu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22" y="1318728"/>
            <a:ext cx="5404757" cy="52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72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Co-evolutionary signal carries information?</a:t>
            </a:r>
            <a:endParaRPr lang="en-US" dirty="0"/>
          </a:p>
        </p:txBody>
      </p:sp>
      <p:pic>
        <p:nvPicPr>
          <p:cNvPr id="2" name="Content Placeholder 1" descr="nbt.2419-F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16" r="-8816" b="46142"/>
          <a:stretch/>
        </p:blipFill>
        <p:spPr>
          <a:xfrm>
            <a:off x="457200" y="2210191"/>
            <a:ext cx="8229600" cy="2437618"/>
          </a:xfrm>
        </p:spPr>
      </p:pic>
      <p:sp>
        <p:nvSpPr>
          <p:cNvPr id="3" name="Rectangle 2"/>
          <p:cNvSpPr/>
          <p:nvPr/>
        </p:nvSpPr>
        <p:spPr>
          <a:xfrm>
            <a:off x="987746" y="2104727"/>
            <a:ext cx="376284" cy="37626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8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Co-evolutionary signal carries information?</a:t>
            </a:r>
            <a:endParaRPr lang="en-US" dirty="0"/>
          </a:p>
        </p:txBody>
      </p:sp>
      <p:pic>
        <p:nvPicPr>
          <p:cNvPr id="4" name="Content Placeholder 3" descr="nbt.2419-F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" t="5126" r="51033" b="11569"/>
          <a:stretch/>
        </p:blipFill>
        <p:spPr>
          <a:xfrm>
            <a:off x="2350395" y="1516041"/>
            <a:ext cx="4443211" cy="5217674"/>
          </a:xfrm>
        </p:spPr>
      </p:pic>
    </p:spTree>
    <p:extLst>
      <p:ext uri="{BB962C8B-B14F-4D97-AF65-F5344CB8AC3E}">
        <p14:creationId xmlns:p14="http://schemas.microsoft.com/office/powerpoint/2010/main" val="3757207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Thanks to cheap DNA sequencing!</a:t>
            </a:r>
            <a:endParaRPr lang="en-US" dirty="0"/>
          </a:p>
        </p:txBody>
      </p:sp>
      <p:pic>
        <p:nvPicPr>
          <p:cNvPr id="7" name="Content Placeholder 6" descr="gb-2012-13-6-160-1-l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6" t="1194" r="16395" b="72065"/>
          <a:stretch/>
        </p:blipFill>
        <p:spPr>
          <a:xfrm>
            <a:off x="457200" y="1751978"/>
            <a:ext cx="8229600" cy="4975372"/>
          </a:xfrm>
        </p:spPr>
      </p:pic>
    </p:spTree>
    <p:extLst>
      <p:ext uri="{BB962C8B-B14F-4D97-AF65-F5344CB8AC3E}">
        <p14:creationId xmlns:p14="http://schemas.microsoft.com/office/powerpoint/2010/main" val="54677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15 at 21.2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590"/>
            <a:ext cx="9144000" cy="60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5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15 at 21.21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11" y="0"/>
            <a:ext cx="607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10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score co-evolution?</a:t>
            </a:r>
            <a:endParaRPr lang="en-US" dirty="0"/>
          </a:p>
        </p:txBody>
      </p:sp>
      <p:pic>
        <p:nvPicPr>
          <p:cNvPr id="7" name="Content Placeholder 6" descr="gb-2012-13-6-160-1-l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33961" r="6264" b="29333"/>
          <a:stretch/>
        </p:blipFill>
        <p:spPr>
          <a:xfrm>
            <a:off x="586643" y="1580582"/>
            <a:ext cx="7970809" cy="5277418"/>
          </a:xfrm>
        </p:spPr>
      </p:pic>
    </p:spTree>
    <p:extLst>
      <p:ext uri="{BB962C8B-B14F-4D97-AF65-F5344CB8AC3E}">
        <p14:creationId xmlns:p14="http://schemas.microsoft.com/office/powerpoint/2010/main" val="1749692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Causative </a:t>
            </a:r>
            <a:r>
              <a:rPr lang="en-US" dirty="0" err="1" smtClean="0"/>
              <a:t>vs</a:t>
            </a:r>
            <a:r>
              <a:rPr lang="en-US" dirty="0" smtClean="0"/>
              <a:t> transitive correlations</a:t>
            </a:r>
            <a:br>
              <a:rPr lang="en-US" dirty="0" smtClean="0"/>
            </a:br>
            <a:r>
              <a:rPr lang="en-US" dirty="0" smtClean="0"/>
              <a:t>(inverse </a:t>
            </a:r>
            <a:r>
              <a:rPr lang="en-US" dirty="0" err="1" smtClean="0"/>
              <a:t>Ising</a:t>
            </a:r>
            <a:r>
              <a:rPr lang="en-US" dirty="0" smtClean="0"/>
              <a:t> problem)</a:t>
            </a:r>
            <a:endParaRPr lang="en-US" dirty="0"/>
          </a:p>
        </p:txBody>
      </p:sp>
      <p:pic>
        <p:nvPicPr>
          <p:cNvPr id="4" name="Picture 3" descr="nbt.2419-F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81687"/>
          <a:stretch/>
        </p:blipFill>
        <p:spPr>
          <a:xfrm>
            <a:off x="543216" y="1777158"/>
            <a:ext cx="8057568" cy="36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67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594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Correlation coefficients (e.g. </a:t>
            </a:r>
            <a:r>
              <a:rPr lang="en-US" dirty="0" smtClean="0"/>
              <a:t>Pearson’s)</a:t>
            </a:r>
          </a:p>
          <a:p>
            <a:r>
              <a:rPr lang="en-US" dirty="0" smtClean="0"/>
              <a:t>Difference between observed </a:t>
            </a:r>
            <a:r>
              <a:rPr lang="en-US" dirty="0"/>
              <a:t>and expected patterns of data </a:t>
            </a:r>
            <a:r>
              <a:rPr lang="en-US" dirty="0" smtClean="0"/>
              <a:t>distribution </a:t>
            </a:r>
            <a:r>
              <a:rPr lang="en-US" dirty="0"/>
              <a:t>(OMES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Mutual information based (various)</a:t>
            </a:r>
          </a:p>
          <a:p>
            <a:r>
              <a:rPr lang="en-US" dirty="0" smtClean="0"/>
              <a:t>Alignment perturbation (e.g. </a:t>
            </a:r>
            <a:r>
              <a:rPr lang="en-US" dirty="0"/>
              <a:t>s</a:t>
            </a:r>
            <a:r>
              <a:rPr lang="en-US" dirty="0" smtClean="0"/>
              <a:t>tatistical coupling analysis</a:t>
            </a:r>
            <a:r>
              <a:rPr lang="en-US" dirty="0"/>
              <a:t> </a:t>
            </a:r>
            <a:r>
              <a:rPr lang="en-US" dirty="0" smtClean="0"/>
              <a:t>– SCA)</a:t>
            </a:r>
          </a:p>
          <a:p>
            <a:r>
              <a:rPr lang="en-US" dirty="0" smtClean="0"/>
              <a:t>New generation of global methods:</a:t>
            </a:r>
          </a:p>
          <a:p>
            <a:pPr lvl="1"/>
            <a:r>
              <a:rPr lang="en-US" dirty="0" smtClean="0"/>
              <a:t>Protein sparse </a:t>
            </a:r>
            <a:r>
              <a:rPr lang="en-US" dirty="0"/>
              <a:t>i</a:t>
            </a:r>
            <a:r>
              <a:rPr lang="en-US" dirty="0" smtClean="0"/>
              <a:t>nverse covariance (PSICOV)</a:t>
            </a:r>
          </a:p>
          <a:p>
            <a:pPr lvl="1"/>
            <a:r>
              <a:rPr lang="en-US" dirty="0" smtClean="0"/>
              <a:t>Direct coupling </a:t>
            </a:r>
            <a:r>
              <a:rPr lang="en-US" dirty="0"/>
              <a:t>a</a:t>
            </a:r>
            <a:r>
              <a:rPr lang="en-US" dirty="0" smtClean="0"/>
              <a:t>nalysis / direct information (DCA/DI)</a:t>
            </a:r>
          </a:p>
          <a:p>
            <a:pPr lvl="2"/>
            <a:r>
              <a:rPr lang="en-US" dirty="0" smtClean="0"/>
              <a:t>Mean-field approximation (</a:t>
            </a:r>
            <a:r>
              <a:rPr lang="en-US" dirty="0" err="1" smtClean="0"/>
              <a:t>mfDCA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seudo-likelihood </a:t>
            </a:r>
            <a:r>
              <a:rPr lang="en-US" dirty="0" err="1" smtClean="0"/>
              <a:t>maximisation</a:t>
            </a:r>
            <a:r>
              <a:rPr lang="en-US" dirty="0" smtClean="0"/>
              <a:t> (</a:t>
            </a:r>
            <a:r>
              <a:rPr lang="en-US" dirty="0" err="1" smtClean="0"/>
              <a:t>plmDCA</a:t>
            </a:r>
            <a:r>
              <a:rPr lang="en-US" dirty="0" smtClean="0"/>
              <a:t>, GREMLIN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Gaussian approximation (</a:t>
            </a:r>
            <a:r>
              <a:rPr lang="en-US" dirty="0" err="1" smtClean="0"/>
              <a:t>gDCA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Machine Learning based approaches</a:t>
            </a:r>
          </a:p>
          <a:p>
            <a:pPr lvl="1"/>
            <a:r>
              <a:rPr lang="en-US" dirty="0" smtClean="0"/>
              <a:t>CNNs, </a:t>
            </a:r>
            <a:r>
              <a:rPr lang="en-US" dirty="0" err="1" smtClean="0"/>
              <a:t>ResNets</a:t>
            </a:r>
            <a:r>
              <a:rPr lang="en-US" dirty="0" smtClean="0"/>
              <a:t>, </a:t>
            </a:r>
            <a:r>
              <a:rPr lang="en-US" dirty="0" err="1" smtClean="0"/>
              <a:t>AlphaFold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327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uman_alcohol_dehydrogen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9144000" cy="58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61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s</a:t>
            </a:r>
            <a:r>
              <a:rPr lang="en-US" dirty="0" smtClean="0"/>
              <a:t>uccess </a:t>
            </a:r>
            <a:r>
              <a:rPr lang="en-US" dirty="0" smtClean="0"/>
              <a:t>story: membrane protein structure prediction</a:t>
            </a:r>
            <a:endParaRPr lang="en-US" dirty="0"/>
          </a:p>
        </p:txBody>
      </p:sp>
      <p:pic>
        <p:nvPicPr>
          <p:cNvPr id="4" name="Content Placeholder 3" descr="nbt.2419-F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5" t="38240" r="-2168"/>
          <a:stretch/>
        </p:blipFill>
        <p:spPr>
          <a:xfrm>
            <a:off x="2059872" y="1487873"/>
            <a:ext cx="5024257" cy="5256786"/>
          </a:xfrm>
        </p:spPr>
      </p:pic>
    </p:spTree>
    <p:extLst>
      <p:ext uri="{BB962C8B-B14F-4D97-AF65-F5344CB8AC3E}">
        <p14:creationId xmlns:p14="http://schemas.microsoft.com/office/powerpoint/2010/main" val="142928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3.lar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87"/>
          <a:stretch/>
        </p:blipFill>
        <p:spPr>
          <a:xfrm>
            <a:off x="339275" y="156952"/>
            <a:ext cx="8465451" cy="65440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6837" y="156952"/>
            <a:ext cx="317490" cy="254587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Evolutionary couplings reveal function</a:t>
            </a:r>
            <a:endParaRPr lang="en-US" dirty="0"/>
          </a:p>
        </p:txBody>
      </p:sp>
      <p:pic>
        <p:nvPicPr>
          <p:cNvPr id="4" name="Content Placeholder 3" descr="nbt.2419-F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6" r="-652"/>
          <a:stretch/>
        </p:blipFill>
        <p:spPr>
          <a:xfrm>
            <a:off x="2620733" y="1175826"/>
            <a:ext cx="3902534" cy="5646900"/>
          </a:xfrm>
        </p:spPr>
      </p:pic>
    </p:spTree>
    <p:extLst>
      <p:ext uri="{BB962C8B-B14F-4D97-AF65-F5344CB8AC3E}">
        <p14:creationId xmlns:p14="http://schemas.microsoft.com/office/powerpoint/2010/main" val="3436097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1 at 10.24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693917" cy="3261370"/>
          </a:xfrm>
          <a:prstGeom prst="rect">
            <a:avLst/>
          </a:prstGeom>
        </p:spPr>
      </p:pic>
      <p:pic>
        <p:nvPicPr>
          <p:cNvPr id="5" name="Picture 4" descr="F1.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87" y="1638086"/>
            <a:ext cx="5052713" cy="5219914"/>
          </a:xfrm>
          <a:prstGeom prst="rect">
            <a:avLst/>
          </a:prstGeom>
        </p:spPr>
      </p:pic>
      <p:pic>
        <p:nvPicPr>
          <p:cNvPr id="6" name="Picture 5" descr="F3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5642"/>
            <a:ext cx="3905080" cy="43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98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igami-CASP-181127-r01_fig1-folding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4265" y="1328682"/>
            <a:ext cx="5035471" cy="503547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AlphaFold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62" y="1556792"/>
            <a:ext cx="4410075" cy="31051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Richard Feynman’s famous “last words”</a:t>
            </a:r>
            <a:endParaRPr lang="en-GB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515719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“What I cannot create, I do not understand.”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751376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ature19946-f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652"/>
            <a:ext cx="9144000" cy="5569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x-none" dirty="0" smtClean="0"/>
              <a:t>The future: </a:t>
            </a:r>
            <a:br>
              <a:rPr lang="x-none" dirty="0" smtClean="0"/>
            </a:br>
            <a:r>
              <a:rPr lang="x-none" dirty="0" smtClean="0"/>
              <a:t>computational protein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75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Databases: </a:t>
            </a:r>
            <a:r>
              <a:rPr lang="mr-IN" sz="2000" dirty="0">
                <a:latin typeface="Calibri"/>
                <a:cs typeface="Calibri"/>
                <a:hlinkClick r:id="rId2"/>
              </a:rPr>
              <a:t>https://doi.org/10.1007/s12033-010-9372-</a:t>
            </a:r>
            <a:r>
              <a:rPr lang="mr-IN" sz="2000" dirty="0" smtClean="0">
                <a:latin typeface="Calibri"/>
                <a:cs typeface="Calibri"/>
                <a:hlinkClick r:id="rId2"/>
              </a:rPr>
              <a:t>4</a:t>
            </a:r>
            <a:endParaRPr lang="mr-IN" sz="2000" dirty="0" smtClean="0">
              <a:latin typeface="Calibri"/>
              <a:cs typeface="Calibri"/>
            </a:endParaRPr>
          </a:p>
          <a:p>
            <a:r>
              <a:rPr lang="en-US" sz="2000" dirty="0" err="1" smtClean="0"/>
              <a:t>Proteopedia</a:t>
            </a:r>
            <a:r>
              <a:rPr lang="mr-IN" sz="2000" dirty="0" smtClean="0"/>
              <a:t>: </a:t>
            </a:r>
            <a:r>
              <a:rPr lang="en-US" sz="2000" dirty="0">
                <a:hlinkClick r:id="rId3"/>
              </a:rPr>
              <a:t>http://proteopedia.org/wiki/index.php/</a:t>
            </a:r>
            <a:r>
              <a:rPr lang="en-US" sz="2000" dirty="0" smtClean="0">
                <a:hlinkClick r:id="rId3"/>
              </a:rPr>
              <a:t>Main_Page</a:t>
            </a:r>
            <a:endParaRPr lang="en-US" sz="2000" dirty="0" smtClean="0"/>
          </a:p>
          <a:p>
            <a:r>
              <a:rPr lang="en-US" sz="2000" dirty="0"/>
              <a:t>Coevolution: </a:t>
            </a:r>
            <a:r>
              <a:rPr lang="en-US" sz="2000" dirty="0">
                <a:hlinkClick r:id="rId4"/>
              </a:rPr>
              <a:t>https://www.nature.com/articles/nbt.</a:t>
            </a:r>
            <a:r>
              <a:rPr lang="en-US" sz="2000" dirty="0" smtClean="0">
                <a:hlinkClick r:id="rId4"/>
              </a:rPr>
              <a:t>2419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De novo </a:t>
            </a:r>
            <a:r>
              <a:rPr lang="en-US" sz="2000" dirty="0"/>
              <a:t>protein design: </a:t>
            </a:r>
            <a:r>
              <a:rPr lang="en-US" sz="2000" dirty="0">
                <a:hlinkClick r:id="rId5"/>
              </a:rPr>
              <a:t>https://www.nature.com/articles/</a:t>
            </a:r>
            <a:r>
              <a:rPr lang="en-US" sz="2000" dirty="0" smtClean="0">
                <a:hlinkClick r:id="rId5"/>
              </a:rPr>
              <a:t>nature19946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60452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</a:t>
            </a:r>
            <a:r>
              <a:rPr lang="en-US" dirty="0" smtClean="0"/>
              <a:t>for the supervisions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 </a:t>
            </a:r>
            <a:r>
              <a:rPr lang="en-US" sz="2000" dirty="0"/>
              <a:t>structural model on its own is not very </a:t>
            </a:r>
            <a:r>
              <a:rPr lang="en-US" sz="2000" dirty="0" smtClean="0"/>
              <a:t>informative. Discuss </a:t>
            </a:r>
            <a:r>
              <a:rPr lang="en-US" sz="2000" dirty="0"/>
              <a:t>this statement with reference to a variety of structural bioinformatics databases and resources</a:t>
            </a:r>
            <a:r>
              <a:rPr lang="en-US" sz="2000" dirty="0" smtClean="0"/>
              <a:t>.</a:t>
            </a:r>
          </a:p>
          <a:p>
            <a:r>
              <a:rPr lang="en-US" sz="2000" i="1" dirty="0"/>
              <a:t>(2018 exam</a:t>
            </a:r>
            <a:r>
              <a:rPr lang="en-US" sz="2000" i="1" dirty="0" smtClean="0"/>
              <a:t>) </a:t>
            </a:r>
            <a:r>
              <a:rPr lang="en-US" sz="2000" dirty="0" smtClean="0"/>
              <a:t>Protein structure models are only as good as the methods used to generate them. Discuss this statement in relation to experimental techniques, homology </a:t>
            </a:r>
            <a:r>
              <a:rPr lang="en-US" sz="2000" dirty="0" err="1" smtClean="0"/>
              <a:t>modelling</a:t>
            </a:r>
            <a:r>
              <a:rPr lang="en-US" sz="2000" dirty="0" smtClean="0"/>
              <a:t> and </a:t>
            </a:r>
            <a:r>
              <a:rPr lang="en-US" sz="2000" i="1" dirty="0" smtClean="0"/>
              <a:t>de novo</a:t>
            </a:r>
            <a:r>
              <a:rPr lang="en-US" sz="2000" dirty="0" smtClean="0"/>
              <a:t> </a:t>
            </a:r>
            <a:r>
              <a:rPr lang="en-US" sz="2000" smtClean="0"/>
              <a:t>structure prediction.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7730707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Lecture slides and practical material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/>
          <a:lstStyle/>
          <a:p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/>
              <a:t>alexeymorgunov</a:t>
            </a:r>
            <a:r>
              <a:rPr lang="en-US" dirty="0"/>
              <a:t>/</a:t>
            </a:r>
            <a:r>
              <a:rPr lang="en-US" dirty="0" err="1"/>
              <a:t>structbioinfo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57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mol_8_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887"/>
            <a:ext cx="9144000" cy="35472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protein, different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587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67129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6700" dirty="0" smtClean="0"/>
              <a:t>Thank you!</a:t>
            </a:r>
            <a:r>
              <a:rPr lang="en-US" sz="6700" dirty="0"/>
              <a:t/>
            </a:r>
            <a:br>
              <a:rPr lang="en-US" sz="6700" dirty="0"/>
            </a:br>
            <a:r>
              <a:rPr lang="en-US" sz="2700" dirty="0" smtClean="0"/>
              <a:t>Have any questions, comments?</a:t>
            </a:r>
            <a:br>
              <a:rPr lang="en-US" sz="2700" dirty="0" smtClean="0"/>
            </a:br>
            <a:r>
              <a:rPr lang="en-US" sz="2700" dirty="0" smtClean="0"/>
              <a:t>Email me: asm63@cam.ac.uk</a:t>
            </a:r>
            <a:br>
              <a:rPr lang="en-US" sz="2700" dirty="0" smtClean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>
                <a:hlinkClick r:id="rId2"/>
              </a:rPr>
              <a:t>http://bit.ly</a:t>
            </a:r>
            <a:r>
              <a:rPr lang="en-US" sz="2700" dirty="0">
                <a:hlinkClick r:id="rId2"/>
              </a:rPr>
              <a:t>/</a:t>
            </a:r>
            <a:r>
              <a:rPr lang="en-US" sz="2700" dirty="0" smtClean="0">
                <a:hlinkClick r:id="rId2"/>
              </a:rPr>
              <a:t>2CBgki4</a:t>
            </a:r>
            <a:r>
              <a:rPr lang="en-US" sz="2700" dirty="0" smtClean="0"/>
              <a:t> </a:t>
            </a:r>
            <a:endParaRPr lang="en-US" sz="2700" dirty="0"/>
          </a:p>
        </p:txBody>
      </p:sp>
      <p:pic>
        <p:nvPicPr>
          <p:cNvPr id="2" name="Picture 1" descr="static_qr_code_without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2094629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2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graphics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Jmol</a:t>
            </a:r>
            <a:r>
              <a:rPr lang="en-US" sz="2800" dirty="0" smtClean="0"/>
              <a:t> &amp; </a:t>
            </a:r>
            <a:r>
              <a:rPr lang="en-US" sz="2800" dirty="0" err="1" smtClean="0"/>
              <a:t>JSmol</a:t>
            </a:r>
            <a:r>
              <a:rPr lang="en-US" sz="2800" dirty="0" smtClean="0"/>
              <a:t> </a:t>
            </a:r>
            <a:r>
              <a:rPr lang="en-US" sz="2800" dirty="0"/>
              <a:t>- </a:t>
            </a:r>
            <a:r>
              <a:rPr lang="en-US" sz="2800" dirty="0">
                <a:hlinkClick r:id="rId2"/>
              </a:rPr>
              <a:t>http://jmol.sourceforge.net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 smtClean="0"/>
          </a:p>
          <a:p>
            <a:r>
              <a:rPr lang="en-US" sz="2800" dirty="0" err="1" smtClean="0"/>
              <a:t>PyMOL</a:t>
            </a:r>
            <a:r>
              <a:rPr lang="en-US" sz="2800" dirty="0"/>
              <a:t> - </a:t>
            </a:r>
            <a:r>
              <a:rPr lang="en-US" sz="2800" dirty="0">
                <a:hlinkClick r:id="rId3"/>
              </a:rPr>
              <a:t>http://www.pymol.org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r>
              <a:rPr lang="en-US" sz="2800" dirty="0" err="1" smtClean="0"/>
              <a:t>RasMol</a:t>
            </a:r>
            <a:r>
              <a:rPr lang="en-US" sz="2800" dirty="0"/>
              <a:t> - </a:t>
            </a:r>
            <a:r>
              <a:rPr lang="en-US" sz="2800" dirty="0">
                <a:hlinkClick r:id="rId4"/>
              </a:rPr>
              <a:t>http://www.rasmol.org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 smtClean="0"/>
          </a:p>
          <a:p>
            <a:r>
              <a:rPr lang="en-US" sz="2800" dirty="0"/>
              <a:t>UCSF Chimera - </a:t>
            </a:r>
            <a:r>
              <a:rPr lang="en-US" sz="2800" dirty="0">
                <a:hlinkClick r:id="rId5"/>
              </a:rPr>
              <a:t>http://www.rbvi.ucsf.edu/chimera</a:t>
            </a:r>
            <a:r>
              <a:rPr lang="en-US" sz="2800" dirty="0" smtClean="0">
                <a:hlinkClick r:id="rId5"/>
              </a:rPr>
              <a:t>/</a:t>
            </a:r>
            <a:endParaRPr lang="en-US" sz="2800" dirty="0" smtClean="0"/>
          </a:p>
          <a:p>
            <a:r>
              <a:rPr lang="en-US" sz="2800" dirty="0" smtClean="0"/>
              <a:t>VMD - </a:t>
            </a:r>
            <a:r>
              <a:rPr lang="en-US" sz="2800" dirty="0" smtClean="0">
                <a:hlinkClick r:id="rId6"/>
              </a:rPr>
              <a:t>http</a:t>
            </a:r>
            <a:r>
              <a:rPr lang="en-US" sz="2800" dirty="0">
                <a:hlinkClick r:id="rId6"/>
              </a:rPr>
              <a:t>://www.ks.uiuc.edu/Research/</a:t>
            </a:r>
            <a:r>
              <a:rPr lang="en-US" sz="2800" dirty="0" smtClean="0">
                <a:hlinkClick r:id="rId6"/>
              </a:rPr>
              <a:t>vmd</a:t>
            </a:r>
            <a:endParaRPr lang="en-US" sz="2800" dirty="0" smtClean="0"/>
          </a:p>
          <a:p>
            <a:r>
              <a:rPr lang="en-US" sz="2800" dirty="0"/>
              <a:t>3Dmol.js - </a:t>
            </a:r>
            <a:r>
              <a:rPr lang="en-US" sz="2800" dirty="0">
                <a:hlinkClick r:id="rId7"/>
              </a:rPr>
              <a:t>http://3dmol.csb.pitt.edu</a:t>
            </a:r>
            <a:r>
              <a:rPr lang="en-US" sz="2800" dirty="0" smtClean="0">
                <a:hlinkClick r:id="rId7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864703" y="4829493"/>
            <a:ext cx="7414594" cy="1627550"/>
            <a:chOff x="842747" y="4829493"/>
            <a:chExt cx="7414594" cy="1627550"/>
          </a:xfrm>
        </p:grpSpPr>
        <p:pic>
          <p:nvPicPr>
            <p:cNvPr id="4" name="Picture 3" descr="Jmol_icon_128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47" y="4829493"/>
              <a:ext cx="1625600" cy="1625600"/>
            </a:xfrm>
            <a:prstGeom prst="rect">
              <a:avLst/>
            </a:prstGeom>
          </p:spPr>
        </p:pic>
        <p:pic>
          <p:nvPicPr>
            <p:cNvPr id="5" name="Picture 4" descr="pymol_2018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099" y="4829493"/>
              <a:ext cx="1760658" cy="1627550"/>
            </a:xfrm>
            <a:prstGeom prst="rect">
              <a:avLst/>
            </a:prstGeom>
          </p:spPr>
        </p:pic>
        <p:pic>
          <p:nvPicPr>
            <p:cNvPr id="6" name="Picture 5" descr="ChimeraLogoSmal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418" y="4829493"/>
              <a:ext cx="2500923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220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9978</TotalTime>
  <Words>2071</Words>
  <Application>Microsoft Macintosh PowerPoint</Application>
  <PresentationFormat>On-screen Show (4:3)</PresentationFormat>
  <Paragraphs>244</Paragraphs>
  <Slides>80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Structural Bioinformatics</vt:lpstr>
      <vt:lpstr>PowerPoint Presentation</vt:lpstr>
      <vt:lpstr>Aims of this lecture</vt:lpstr>
      <vt:lpstr>Feedback</vt:lpstr>
      <vt:lpstr>What is structural bioinformatics?</vt:lpstr>
      <vt:lpstr>Protein structure refresher</vt:lpstr>
      <vt:lpstr>PowerPoint Presentation</vt:lpstr>
      <vt:lpstr>Same protein, different views</vt:lpstr>
      <vt:lpstr>Molecular graphics systems</vt:lpstr>
      <vt:lpstr>PowerPoint Presentation</vt:lpstr>
      <vt:lpstr>PowerPoint Presentation</vt:lpstr>
      <vt:lpstr>Experimental techniques for determining protein structure models</vt:lpstr>
      <vt:lpstr>X-ray crystallography</vt:lpstr>
      <vt:lpstr>Cryo-EM</vt:lpstr>
      <vt:lpstr>NMR</vt:lpstr>
      <vt:lpstr>NMR</vt:lpstr>
      <vt:lpstr>Question for the supervisions</vt:lpstr>
      <vt:lpstr>How do we store a structural model? PDB file format</vt:lpstr>
      <vt:lpstr>How do we store a structural model? PDB file format</vt:lpstr>
      <vt:lpstr>Structural model databases</vt:lpstr>
      <vt:lpstr>PowerPoint Presentation</vt:lpstr>
      <vt:lpstr>PowerPoint Presentation</vt:lpstr>
      <vt:lpstr>What is a good structural model?</vt:lpstr>
      <vt:lpstr>What is a good structural model?</vt:lpstr>
      <vt:lpstr>What is a good structural model?</vt:lpstr>
      <vt:lpstr>2ZUE coloured by B factor</vt:lpstr>
      <vt:lpstr>PDB-REDO</vt:lpstr>
      <vt:lpstr>What can we learn from the structural model? Atlases</vt:lpstr>
      <vt:lpstr>PowerPoint Presentation</vt:lpstr>
      <vt:lpstr>What can we learn from the structural model? Classification</vt:lpstr>
      <vt:lpstr>PowerPoint Presentation</vt:lpstr>
      <vt:lpstr>What can we learn from the structural model? Classification</vt:lpstr>
      <vt:lpstr>Classification is based on protein signatures</vt:lpstr>
      <vt:lpstr>Classification is based on protein signatures</vt:lpstr>
      <vt:lpstr>Classification is based on protein signatures</vt:lpstr>
      <vt:lpstr>Classification is based on protein signatures</vt:lpstr>
      <vt:lpstr>Integrating resources</vt:lpstr>
      <vt:lpstr>Integrating resources</vt:lpstr>
      <vt:lpstr>Intermission! BETA helices</vt:lpstr>
      <vt:lpstr>Structure is more conserved than sequence</vt:lpstr>
      <vt:lpstr>Structural alignment</vt:lpstr>
      <vt:lpstr>PowerPoint Presentation</vt:lpstr>
      <vt:lpstr>What if I don’t have a structure?</vt:lpstr>
      <vt:lpstr>Homology modelling</vt:lpstr>
      <vt:lpstr>Homology modelling</vt:lpstr>
      <vt:lpstr>What if I don’t have a structure?</vt:lpstr>
      <vt:lpstr>PowerPoint Presentation</vt:lpstr>
      <vt:lpstr>PowerPoint Presentation</vt:lpstr>
      <vt:lpstr>What can I do with a structure?</vt:lpstr>
      <vt:lpstr>What can I do with a structure? Interactions</vt:lpstr>
      <vt:lpstr>What can I do with a structure? Function</vt:lpstr>
      <vt:lpstr>What can I do with a structure? Function</vt:lpstr>
      <vt:lpstr>What can I do with a structure? Disease phenotypes</vt:lpstr>
      <vt:lpstr>Machine Learning is changing everything…</vt:lpstr>
      <vt:lpstr>Intermission! Largest structure</vt:lpstr>
      <vt:lpstr>The Holy Grail of structural biology – structure prediction from sequence</vt:lpstr>
      <vt:lpstr>Structure is more conserved than sequence</vt:lpstr>
      <vt:lpstr>PowerPoint Presentation</vt:lpstr>
      <vt:lpstr>Structure is more conserved than sequence</vt:lpstr>
      <vt:lpstr>Hypothesis</vt:lpstr>
      <vt:lpstr>Coevolution</vt:lpstr>
      <vt:lpstr>Co-evolutionary signal carries information?</vt:lpstr>
      <vt:lpstr>Co-evolutionary signal carries information?</vt:lpstr>
      <vt:lpstr>Thanks to cheap DNA sequencing!</vt:lpstr>
      <vt:lpstr>PowerPoint Presentation</vt:lpstr>
      <vt:lpstr>PowerPoint Presentation</vt:lpstr>
      <vt:lpstr>How to score co-evolution?</vt:lpstr>
      <vt:lpstr>Causative vs transitive correlations (inverse Ising problem)</vt:lpstr>
      <vt:lpstr>Various methods</vt:lpstr>
      <vt:lpstr>Early success story: membrane protein structure prediction</vt:lpstr>
      <vt:lpstr>PowerPoint Presentation</vt:lpstr>
      <vt:lpstr>Evolutionary couplings reveal function</vt:lpstr>
      <vt:lpstr>PowerPoint Presentation</vt:lpstr>
      <vt:lpstr>AlphaFold</vt:lpstr>
      <vt:lpstr>Richard Feynman’s famous “last words”</vt:lpstr>
      <vt:lpstr>The future:  computational protein design</vt:lpstr>
      <vt:lpstr>References</vt:lpstr>
      <vt:lpstr>Questions for the supervisions</vt:lpstr>
      <vt:lpstr>Lecture slides and practical material</vt:lpstr>
      <vt:lpstr>Thank you! Have any questions, comments? Email me: asm63@cam.ac.uk             http://bit.ly/2CBgki4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</dc:creator>
  <cp:lastModifiedBy>Alexey Morgunov</cp:lastModifiedBy>
  <cp:revision>270</cp:revision>
  <dcterms:created xsi:type="dcterms:W3CDTF">2016-08-01T19:37:40Z</dcterms:created>
  <dcterms:modified xsi:type="dcterms:W3CDTF">2019-03-03T12:25:15Z</dcterms:modified>
</cp:coreProperties>
</file>